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14"/>
  </p:handoutMasterIdLst>
  <p:sldIdLst>
    <p:sldId id="256" r:id="rId2"/>
    <p:sldId id="267" r:id="rId3"/>
    <p:sldId id="257" r:id="rId4"/>
    <p:sldId id="261" r:id="rId5"/>
    <p:sldId id="258" r:id="rId6"/>
    <p:sldId id="259" r:id="rId7"/>
    <p:sldId id="260"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60"/>
  </p:normalViewPr>
  <p:slideViewPr>
    <p:cSldViewPr>
      <p:cViewPr varScale="1">
        <p:scale>
          <a:sx n="86" d="100"/>
          <a:sy n="86" d="100"/>
        </p:scale>
        <p:origin x="10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09CDF6-1B93-40AC-90DD-6E97F0A97EDC}" type="datetimeFigureOut">
              <a:rPr lang="en-US" smtClean="0"/>
              <a:t>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3EEEA0-806F-4C71-9BE1-45A209F3887F}" type="slidenum">
              <a:rPr lang="en-US" smtClean="0"/>
              <a:t>‹#›</a:t>
            </a:fld>
            <a:endParaRPr lang="en-US"/>
          </a:p>
        </p:txBody>
      </p:sp>
    </p:spTree>
    <p:extLst>
      <p:ext uri="{BB962C8B-B14F-4D97-AF65-F5344CB8AC3E}">
        <p14:creationId xmlns:p14="http://schemas.microsoft.com/office/powerpoint/2010/main" val="10319291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94E1CE1-20DA-4223-9770-B5F1A3E15629}" type="datetimeFigureOut">
              <a:rPr lang="en-US" smtClean="0"/>
              <a:t>2/5/2018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5594173-BD75-4C34-AA9E-8CCF19C4C4A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4E1CE1-20DA-4223-9770-B5F1A3E15629}"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4E1CE1-20DA-4223-9770-B5F1A3E15629}"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4E1CE1-20DA-4223-9770-B5F1A3E15629}"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4E1CE1-20DA-4223-9770-B5F1A3E15629}"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5594173-BD75-4C34-AA9E-8CCF19C4C4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4E1CE1-20DA-4223-9770-B5F1A3E15629}"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4E1CE1-20DA-4223-9770-B5F1A3E15629}" type="datetimeFigureOut">
              <a:rPr lang="en-US" smtClean="0"/>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4E1CE1-20DA-4223-9770-B5F1A3E15629}" type="datetimeFigureOut">
              <a:rPr lang="en-US" smtClean="0"/>
              <a:t>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E1CE1-20DA-4223-9770-B5F1A3E15629}" type="datetimeFigureOut">
              <a:rPr lang="en-US" smtClean="0"/>
              <a:t>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4E1CE1-20DA-4223-9770-B5F1A3E15629}"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4E1CE1-20DA-4223-9770-B5F1A3E15629}"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94173-BD75-4C34-AA9E-8CCF19C4C4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94E1CE1-20DA-4223-9770-B5F1A3E15629}" type="datetimeFigureOut">
              <a:rPr lang="en-US" smtClean="0"/>
              <a:t>2/5/2018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594173-BD75-4C34-AA9E-8CCF19C4C4A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524000"/>
            <a:ext cx="6400800" cy="1143000"/>
          </a:xfrm>
        </p:spPr>
        <p:txBody>
          <a:bodyPr>
            <a:normAutofit fontScale="90000"/>
          </a:bodyPr>
          <a:lstStyle/>
          <a:p>
            <a:r>
              <a:rPr lang="en-US" dirty="0" smtClean="0"/>
              <a:t> Principles of Business and Personal Finance</a:t>
            </a:r>
            <a:endParaRPr lang="en-US" dirty="0"/>
          </a:p>
        </p:txBody>
      </p:sp>
      <p:sp>
        <p:nvSpPr>
          <p:cNvPr id="3" name="Subtitle 2"/>
          <p:cNvSpPr>
            <a:spLocks noGrp="1"/>
          </p:cNvSpPr>
          <p:nvPr>
            <p:ph type="subTitle" idx="1"/>
          </p:nvPr>
        </p:nvSpPr>
        <p:spPr>
          <a:xfrm>
            <a:off x="990600" y="3429000"/>
            <a:ext cx="7010400" cy="990600"/>
          </a:xfrm>
        </p:spPr>
        <p:txBody>
          <a:bodyPr>
            <a:noAutofit/>
          </a:bodyPr>
          <a:lstStyle/>
          <a:p>
            <a:r>
              <a:rPr lang="en-US" b="1" dirty="0" smtClean="0"/>
              <a:t>1.03 Write internal and external business correspondence to convey and obtain information effectively </a:t>
            </a:r>
            <a:endParaRPr lang="en-US" b="1" dirty="0"/>
          </a:p>
        </p:txBody>
      </p:sp>
    </p:spTree>
    <p:extLst>
      <p:ext uri="{BB962C8B-B14F-4D97-AF65-F5344CB8AC3E}">
        <p14:creationId xmlns:p14="http://schemas.microsoft.com/office/powerpoint/2010/main" val="696877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Characteristics of effective written communication continued</a:t>
            </a:r>
          </a:p>
        </p:txBody>
      </p:sp>
      <p:sp>
        <p:nvSpPr>
          <p:cNvPr id="3" name="Content Placeholder 2"/>
          <p:cNvSpPr>
            <a:spLocks noGrp="1"/>
          </p:cNvSpPr>
          <p:nvPr>
            <p:ph idx="1"/>
          </p:nvPr>
        </p:nvSpPr>
        <p:spPr>
          <a:xfrm>
            <a:off x="762000" y="2133600"/>
            <a:ext cx="7543800" cy="3581400"/>
          </a:xfrm>
        </p:spPr>
        <p:txBody>
          <a:bodyPr>
            <a:noAutofit/>
          </a:bodyPr>
          <a:lstStyle/>
          <a:p>
            <a:r>
              <a:rPr lang="en-US" sz="1600" dirty="0"/>
              <a:t>Don't try to be too </a:t>
            </a:r>
            <a:r>
              <a:rPr lang="en-US" sz="1600" dirty="0" smtClean="0"/>
              <a:t>'clever</a:t>
            </a:r>
          </a:p>
          <a:p>
            <a:pPr lvl="1"/>
            <a:r>
              <a:rPr lang="en-US" sz="1600" dirty="0"/>
              <a:t>Sensible formatting and use of styles in word-processing software can often enhance your business writing. But remember that, ultimately, it's the quality of your message rather than your word processor's eye candy that will persuade your reader. For effective business writing, less is often more, so put most of your effort into a persuasive message rather than fancy formatting.</a:t>
            </a:r>
          </a:p>
          <a:p>
            <a:r>
              <a:rPr lang="en-US" sz="1600" dirty="0"/>
              <a:t>AIDA, Six W's and an 'H' and FABS - the copywriter's </a:t>
            </a:r>
            <a:r>
              <a:rPr lang="en-US" sz="1600" dirty="0" smtClean="0"/>
              <a:t>friends</a:t>
            </a:r>
          </a:p>
          <a:p>
            <a:pPr lvl="1"/>
            <a:r>
              <a:rPr lang="en-US" sz="1600" dirty="0" smtClean="0"/>
              <a:t>AIDA </a:t>
            </a:r>
            <a:r>
              <a:rPr lang="en-US" sz="1600" dirty="0"/>
              <a:t>model (Awareness, Interest, Desire and Action), and the Six W's and an 'H': Who? What? Where? When? Which? Why? and How? Used in open-ended questioning, these will help you understand the purpose, structure and content of your business writing</a:t>
            </a:r>
            <a:r>
              <a:rPr lang="en-US" sz="1600" dirty="0" smtClean="0"/>
              <a:t>. </a:t>
            </a:r>
            <a:r>
              <a:rPr lang="en-US" sz="1600" dirty="0"/>
              <a:t>Also, Features and Benefits (FABs) Whatever your business writing is selling, always 'sell the sizzle not the sausage'.</a:t>
            </a:r>
          </a:p>
          <a:p>
            <a:r>
              <a:rPr lang="en-US" sz="1600" dirty="0"/>
              <a:t>The end </a:t>
            </a:r>
            <a:r>
              <a:rPr lang="en-US" sz="1600" dirty="0" smtClean="0"/>
              <a:t>effect</a:t>
            </a:r>
          </a:p>
          <a:p>
            <a:pPr lvl="1"/>
            <a:r>
              <a:rPr lang="en-US" sz="1600" dirty="0"/>
              <a:t>Make use of the end effect; set yourself a target and write.</a:t>
            </a:r>
          </a:p>
          <a:p>
            <a:endParaRPr lang="en-US" sz="1400" dirty="0"/>
          </a:p>
        </p:txBody>
      </p:sp>
    </p:spTree>
    <p:extLst>
      <p:ext uri="{BB962C8B-B14F-4D97-AF65-F5344CB8AC3E}">
        <p14:creationId xmlns:p14="http://schemas.microsoft.com/office/powerpoint/2010/main" val="1464684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6934200" cy="838200"/>
          </a:xfrm>
        </p:spPr>
        <p:txBody>
          <a:bodyPr>
            <a:noAutofit/>
          </a:bodyPr>
          <a:lstStyle/>
          <a:p>
            <a:r>
              <a:rPr lang="en-US" sz="2400" b="1" dirty="0" smtClean="0"/>
              <a:t>Types of written business communications</a:t>
            </a:r>
            <a:endParaRPr lang="en-US" sz="2400" b="1" dirty="0"/>
          </a:p>
        </p:txBody>
      </p:sp>
      <p:sp>
        <p:nvSpPr>
          <p:cNvPr id="3" name="Content Placeholder 2"/>
          <p:cNvSpPr>
            <a:spLocks noGrp="1"/>
          </p:cNvSpPr>
          <p:nvPr>
            <p:ph idx="1"/>
          </p:nvPr>
        </p:nvSpPr>
        <p:spPr>
          <a:xfrm>
            <a:off x="762000" y="2133600"/>
            <a:ext cx="7467600" cy="3505200"/>
          </a:xfrm>
        </p:spPr>
        <p:txBody>
          <a:bodyPr>
            <a:normAutofit lnSpcReduction="10000"/>
          </a:bodyPr>
          <a:lstStyle/>
          <a:p>
            <a:r>
              <a:rPr lang="en-US" sz="1600" dirty="0"/>
              <a:t>Business </a:t>
            </a:r>
            <a:r>
              <a:rPr lang="en-US" sz="1600" dirty="0" smtClean="0"/>
              <a:t>Letters</a:t>
            </a:r>
          </a:p>
          <a:p>
            <a:pPr lvl="1"/>
            <a:r>
              <a:rPr lang="en-US" sz="1600" dirty="0"/>
              <a:t>It must have a good appealing layout. The content of the letter should be clear in mind of the writer. The letter must be divided into paragraphs. It must have subject written and should be enclosed in an envelope</a:t>
            </a:r>
            <a:endParaRPr lang="en-US" sz="1600" dirty="0" smtClean="0"/>
          </a:p>
          <a:p>
            <a:r>
              <a:rPr lang="en-US" sz="1600" dirty="0" smtClean="0"/>
              <a:t>Memoranda</a:t>
            </a:r>
          </a:p>
          <a:p>
            <a:pPr lvl="1"/>
            <a:r>
              <a:rPr lang="en-US" sz="1600" dirty="0"/>
              <a:t>Memos are generally short means of written communication within an organization. They are used to convey specific information to the people within an organization.</a:t>
            </a:r>
            <a:endParaRPr lang="en-US" sz="1600" dirty="0" smtClean="0"/>
          </a:p>
          <a:p>
            <a:r>
              <a:rPr lang="en-US" sz="1600" dirty="0" smtClean="0"/>
              <a:t>Reports</a:t>
            </a:r>
          </a:p>
          <a:p>
            <a:pPr lvl="1"/>
            <a:r>
              <a:rPr lang="en-US" sz="1600" dirty="0"/>
              <a:t>A report is prepared </a:t>
            </a:r>
            <a:r>
              <a:rPr lang="en-US" sz="1600" dirty="0" smtClean="0"/>
              <a:t>after a </a:t>
            </a:r>
            <a:r>
              <a:rPr lang="en-US" sz="1600" dirty="0"/>
              <a:t>lot of investigation. Whatever observations are made, an account of them is written in the report</a:t>
            </a:r>
            <a:endParaRPr lang="en-US" sz="1600" dirty="0" smtClean="0"/>
          </a:p>
          <a:p>
            <a:r>
              <a:rPr lang="en-US" sz="1600" dirty="0" smtClean="0"/>
              <a:t>Agenda</a:t>
            </a:r>
          </a:p>
          <a:p>
            <a:pPr lvl="1"/>
            <a:r>
              <a:rPr lang="en-US" sz="1600" dirty="0" smtClean="0"/>
              <a:t>Is </a:t>
            </a:r>
            <a:r>
              <a:rPr lang="en-US" sz="1600" dirty="0"/>
              <a:t>an outline about all the contents of the meeting.</a:t>
            </a:r>
          </a:p>
          <a:p>
            <a:pPr indent="0">
              <a:buNone/>
            </a:pPr>
            <a:endParaRPr lang="en-US" dirty="0" smtClean="0"/>
          </a:p>
          <a:p>
            <a:pPr indent="0">
              <a:buNone/>
            </a:pPr>
            <a:endParaRPr lang="en-US" dirty="0"/>
          </a:p>
        </p:txBody>
      </p:sp>
    </p:spTree>
    <p:extLst>
      <p:ext uri="{BB962C8B-B14F-4D97-AF65-F5344CB8AC3E}">
        <p14:creationId xmlns:p14="http://schemas.microsoft.com/office/powerpoint/2010/main" val="3765760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Five C’s of business writing</a:t>
            </a:r>
            <a:endParaRPr lang="en-US" sz="2400" b="1" dirty="0"/>
          </a:p>
        </p:txBody>
      </p:sp>
      <p:sp>
        <p:nvSpPr>
          <p:cNvPr id="3" name="Content Placeholder 2"/>
          <p:cNvSpPr>
            <a:spLocks noGrp="1"/>
          </p:cNvSpPr>
          <p:nvPr>
            <p:ph idx="1"/>
          </p:nvPr>
        </p:nvSpPr>
        <p:spPr>
          <a:xfrm>
            <a:off x="914400" y="2438400"/>
            <a:ext cx="7315200" cy="3048001"/>
          </a:xfrm>
        </p:spPr>
        <p:txBody>
          <a:bodyPr>
            <a:normAutofit fontScale="77500" lnSpcReduction="20000"/>
          </a:bodyPr>
          <a:lstStyle/>
          <a:p>
            <a:r>
              <a:rPr lang="en-US" u="sng" dirty="0" smtClean="0"/>
              <a:t>Clear</a:t>
            </a:r>
            <a:r>
              <a:rPr lang="en-US" u="sng" dirty="0"/>
              <a:t>:</a:t>
            </a:r>
            <a:r>
              <a:rPr lang="en-US" dirty="0"/>
              <a:t> Make sure your purpose and intent is clear to the reader. Understand your audience.</a:t>
            </a:r>
          </a:p>
          <a:p>
            <a:r>
              <a:rPr lang="en-US" u="sng" dirty="0" smtClean="0"/>
              <a:t>Concise</a:t>
            </a:r>
            <a:r>
              <a:rPr lang="en-US" dirty="0"/>
              <a:t>: Make sure </a:t>
            </a:r>
            <a:r>
              <a:rPr lang="en-US" dirty="0" smtClean="0"/>
              <a:t>sentences are </a:t>
            </a:r>
            <a:r>
              <a:rPr lang="en-US" dirty="0"/>
              <a:t>not too wordy. Keep all communication concise and to the point</a:t>
            </a:r>
          </a:p>
          <a:p>
            <a:r>
              <a:rPr lang="en-US" u="sng" dirty="0" smtClean="0"/>
              <a:t>Courteous</a:t>
            </a:r>
            <a:r>
              <a:rPr lang="en-US" dirty="0"/>
              <a:t>: Address the reader politely. Use expressions such as: “please and thank you”.</a:t>
            </a:r>
          </a:p>
          <a:p>
            <a:r>
              <a:rPr lang="en-US" u="sng" dirty="0" smtClean="0"/>
              <a:t>Complete</a:t>
            </a:r>
            <a:r>
              <a:rPr lang="en-US" dirty="0"/>
              <a:t>: Include all the information the reader needs to have.</a:t>
            </a:r>
          </a:p>
          <a:p>
            <a:r>
              <a:rPr lang="en-US" u="sng" dirty="0" smtClean="0"/>
              <a:t>Correct</a:t>
            </a:r>
            <a:r>
              <a:rPr lang="en-US" dirty="0"/>
              <a:t>: Edit and proofread so that it has no grammar, spelling and punctuation </a:t>
            </a:r>
            <a:r>
              <a:rPr lang="en-US" dirty="0" smtClean="0"/>
              <a:t>errors.</a:t>
            </a:r>
            <a:endParaRPr lang="en-US" dirty="0"/>
          </a:p>
          <a:p>
            <a:endParaRPr lang="en-US" dirty="0"/>
          </a:p>
        </p:txBody>
      </p:sp>
    </p:spTree>
    <p:extLst>
      <p:ext uri="{BB962C8B-B14F-4D97-AF65-F5344CB8AC3E}">
        <p14:creationId xmlns:p14="http://schemas.microsoft.com/office/powerpoint/2010/main" val="289864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6934200" cy="838200"/>
          </a:xfrm>
        </p:spPr>
        <p:txBody>
          <a:bodyPr>
            <a:noAutofit/>
          </a:bodyPr>
          <a:lstStyle/>
          <a:p>
            <a:r>
              <a:rPr lang="en-US" sz="2400" b="1" dirty="0" smtClean="0"/>
              <a:t>Formats/Types of business communications</a:t>
            </a:r>
            <a:endParaRPr lang="en-US" sz="2400" b="1" dirty="0"/>
          </a:p>
        </p:txBody>
      </p:sp>
      <p:sp>
        <p:nvSpPr>
          <p:cNvPr id="3" name="Content Placeholder 2"/>
          <p:cNvSpPr>
            <a:spLocks noGrp="1"/>
          </p:cNvSpPr>
          <p:nvPr>
            <p:ph idx="1"/>
          </p:nvPr>
        </p:nvSpPr>
        <p:spPr>
          <a:xfrm>
            <a:off x="762000" y="1981200"/>
            <a:ext cx="7543800" cy="3886200"/>
          </a:xfrm>
        </p:spPr>
        <p:txBody>
          <a:bodyPr>
            <a:normAutofit fontScale="62500" lnSpcReduction="20000"/>
          </a:bodyPr>
          <a:lstStyle/>
          <a:p>
            <a:r>
              <a:rPr lang="en-US" dirty="0" smtClean="0"/>
              <a:t>Verbal</a:t>
            </a:r>
          </a:p>
          <a:p>
            <a:pPr lvl="1"/>
            <a:r>
              <a:rPr lang="en-US" dirty="0"/>
              <a:t>Verbal communication methods may include meetings, in-person interviews, telephones and video conferencing. Verbal communication may be the best communication method because it allows people to assess the verbal or nonverbal inferences by individuals giving a message.</a:t>
            </a:r>
            <a:endParaRPr lang="en-US" dirty="0" smtClean="0"/>
          </a:p>
          <a:p>
            <a:r>
              <a:rPr lang="en-US" dirty="0" smtClean="0"/>
              <a:t>Written</a:t>
            </a:r>
          </a:p>
          <a:p>
            <a:pPr lvl="1"/>
            <a:r>
              <a:rPr lang="en-US" dirty="0"/>
              <a:t>Written communication includes internal business memos, formal letters, bulletin boards or posters and other various written communication forms. Individuals may choose to use written communication if they need to reach multiple individuals at different locations with a similar message.</a:t>
            </a:r>
            <a:endParaRPr lang="en-US" dirty="0" smtClean="0"/>
          </a:p>
          <a:p>
            <a:r>
              <a:rPr lang="en-US" dirty="0" smtClean="0"/>
              <a:t>Electronic</a:t>
            </a:r>
          </a:p>
          <a:p>
            <a:pPr lvl="1"/>
            <a:r>
              <a:rPr lang="en-US" dirty="0" smtClean="0"/>
              <a:t>Business communication </a:t>
            </a:r>
            <a:r>
              <a:rPr lang="en-US" dirty="0"/>
              <a:t>methods include email, web conferencing, social networking, </a:t>
            </a:r>
            <a:r>
              <a:rPr lang="en-US" dirty="0" smtClean="0"/>
              <a:t>company </a:t>
            </a:r>
            <a:r>
              <a:rPr lang="en-US" dirty="0"/>
              <a:t>websites, online chat and text messages. Electronic communication allows companies to send mass messages to several individuals quickly and at a low business cost.</a:t>
            </a:r>
          </a:p>
        </p:txBody>
      </p:sp>
    </p:spTree>
    <p:extLst>
      <p:ext uri="{BB962C8B-B14F-4D97-AF65-F5344CB8AC3E}">
        <p14:creationId xmlns:p14="http://schemas.microsoft.com/office/powerpoint/2010/main" val="1091603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6705600" cy="1066800"/>
          </a:xfrm>
        </p:spPr>
        <p:txBody>
          <a:bodyPr>
            <a:normAutofit/>
          </a:bodyPr>
          <a:lstStyle/>
          <a:p>
            <a:r>
              <a:rPr lang="en-US" sz="2800" b="1" dirty="0" smtClean="0"/>
              <a:t>Types of Written Communication in Business</a:t>
            </a:r>
            <a:endParaRPr lang="en-US" sz="2800" b="1" dirty="0"/>
          </a:p>
        </p:txBody>
      </p:sp>
      <p:sp>
        <p:nvSpPr>
          <p:cNvPr id="3" name="Content Placeholder 2"/>
          <p:cNvSpPr>
            <a:spLocks noGrp="1"/>
          </p:cNvSpPr>
          <p:nvPr>
            <p:ph idx="1"/>
          </p:nvPr>
        </p:nvSpPr>
        <p:spPr>
          <a:xfrm>
            <a:off x="1371600" y="2438401"/>
            <a:ext cx="6400800" cy="2209800"/>
          </a:xfrm>
        </p:spPr>
        <p:txBody>
          <a:bodyPr>
            <a:normAutofit/>
          </a:bodyPr>
          <a:lstStyle/>
          <a:p>
            <a:pPr fontAlgn="base"/>
            <a:r>
              <a:rPr lang="en-US" dirty="0">
                <a:solidFill>
                  <a:srgbClr val="000000"/>
                </a:solidFill>
                <a:latin typeface="AdelleBasic-Bold"/>
              </a:rPr>
              <a:t>Results-Oriented Communication</a:t>
            </a:r>
          </a:p>
          <a:p>
            <a:pPr fontAlgn="base"/>
            <a:r>
              <a:rPr lang="en-US" dirty="0">
                <a:solidFill>
                  <a:srgbClr val="000000"/>
                </a:solidFill>
                <a:latin typeface="AdelleBasic-Bold"/>
              </a:rPr>
              <a:t>Informational Communication</a:t>
            </a:r>
          </a:p>
          <a:p>
            <a:pPr fontAlgn="base"/>
            <a:r>
              <a:rPr lang="en-US" dirty="0">
                <a:solidFill>
                  <a:srgbClr val="000000"/>
                </a:solidFill>
                <a:latin typeface="AdelleBasic-Bold"/>
              </a:rPr>
              <a:t>Persuasive Communication</a:t>
            </a:r>
          </a:p>
          <a:p>
            <a:pPr fontAlgn="base"/>
            <a:r>
              <a:rPr lang="en-US" dirty="0">
                <a:solidFill>
                  <a:srgbClr val="000000"/>
                </a:solidFill>
                <a:latin typeface="AdelleBasic-Bold"/>
              </a:rPr>
              <a:t>Negative Communication</a:t>
            </a:r>
          </a:p>
          <a:p>
            <a:pPr indent="0">
              <a:buNone/>
            </a:pPr>
            <a:endParaRPr lang="en-US" dirty="0"/>
          </a:p>
        </p:txBody>
      </p:sp>
    </p:spTree>
    <p:extLst>
      <p:ext uri="{BB962C8B-B14F-4D97-AF65-F5344CB8AC3E}">
        <p14:creationId xmlns:p14="http://schemas.microsoft.com/office/powerpoint/2010/main" val="2866552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600200"/>
            <a:ext cx="6400800" cy="10668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Negative Communication</a:t>
            </a:r>
            <a:br>
              <a:rPr lang="en-US" dirty="0" smtClean="0"/>
            </a:br>
            <a:r>
              <a:rPr lang="en-US" dirty="0" smtClean="0"/>
              <a:t/>
            </a:r>
            <a:br>
              <a:rPr lang="en-US" dirty="0" smtClean="0"/>
            </a:br>
            <a:r>
              <a:rPr lang="en-US" dirty="0"/>
              <a:t/>
            </a:r>
            <a:br>
              <a:rPr lang="en-US" dirty="0"/>
            </a:br>
            <a:r>
              <a:rPr lang="en-US" dirty="0" smtClean="0"/>
              <a:t>.</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a:t/>
            </a:r>
            <a:br>
              <a:rPr lang="en-US"/>
            </a:br>
            <a:endParaRPr lang="en-US" dirty="0"/>
          </a:p>
        </p:txBody>
      </p:sp>
      <p:sp>
        <p:nvSpPr>
          <p:cNvPr id="3" name="Content Placeholder 2"/>
          <p:cNvSpPr>
            <a:spLocks noGrp="1"/>
          </p:cNvSpPr>
          <p:nvPr>
            <p:ph idx="1"/>
          </p:nvPr>
        </p:nvSpPr>
        <p:spPr/>
        <p:txBody>
          <a:bodyPr>
            <a:normAutofit lnSpcReduction="10000"/>
          </a:bodyPr>
          <a:lstStyle/>
          <a:p>
            <a:pPr indent="0">
              <a:buNone/>
            </a:pPr>
            <a:r>
              <a:rPr lang="en-US" dirty="0"/>
              <a:t>In business, not every piece of written material provides positive information. Writing about a negative subject is a challenging, but often inevitable, task for most business writers. </a:t>
            </a:r>
            <a:r>
              <a:rPr lang="en-US" dirty="0" smtClean="0"/>
              <a:t>In </a:t>
            </a:r>
            <a:r>
              <a:rPr lang="en-US" dirty="0"/>
              <a:t>this type of communication, the writer should use a firm but empathetic tone and write </a:t>
            </a:r>
            <a:r>
              <a:rPr lang="en-US" dirty="0" smtClean="0"/>
              <a:t>straight to the point </a:t>
            </a:r>
            <a:r>
              <a:rPr lang="en-US" dirty="0"/>
              <a:t>to provide essential information in a direct manner</a:t>
            </a:r>
            <a:r>
              <a:rPr lang="en-US" dirty="0" smtClean="0"/>
              <a:t>.</a:t>
            </a:r>
          </a:p>
          <a:p>
            <a:pPr indent="0">
              <a:buNone/>
            </a:pPr>
            <a:r>
              <a:rPr lang="en-US" u="sng" dirty="0" smtClean="0"/>
              <a:t>Example</a:t>
            </a:r>
            <a:r>
              <a:rPr lang="en-US" dirty="0" smtClean="0"/>
              <a:t>: human </a:t>
            </a:r>
            <a:r>
              <a:rPr lang="en-US" dirty="0"/>
              <a:t>resources specialist might have to write a letter about a layoff or severance package.</a:t>
            </a:r>
          </a:p>
        </p:txBody>
      </p:sp>
    </p:spTree>
    <p:extLst>
      <p:ext uri="{BB962C8B-B14F-4D97-AF65-F5344CB8AC3E}">
        <p14:creationId xmlns:p14="http://schemas.microsoft.com/office/powerpoint/2010/main" val="2573882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6934200" cy="990600"/>
          </a:xfrm>
        </p:spPr>
        <p:txBody>
          <a:bodyPr>
            <a:normAutofit fontScale="90000"/>
          </a:bodyPr>
          <a:lstStyle/>
          <a:p>
            <a:r>
              <a:rPr lang="en-US" b="1" dirty="0"/>
              <a:t>Results-Oriented Communication</a:t>
            </a:r>
          </a:p>
        </p:txBody>
      </p:sp>
      <p:sp>
        <p:nvSpPr>
          <p:cNvPr id="3" name="Content Placeholder 2"/>
          <p:cNvSpPr>
            <a:spLocks noGrp="1"/>
          </p:cNvSpPr>
          <p:nvPr>
            <p:ph idx="1"/>
          </p:nvPr>
        </p:nvSpPr>
        <p:spPr>
          <a:xfrm>
            <a:off x="1371600" y="2438400"/>
            <a:ext cx="6400800" cy="3352800"/>
          </a:xfrm>
        </p:spPr>
        <p:txBody>
          <a:bodyPr>
            <a:normAutofit fontScale="62500" lnSpcReduction="20000"/>
          </a:bodyPr>
          <a:lstStyle/>
          <a:p>
            <a:pPr indent="0">
              <a:buNone/>
            </a:pPr>
            <a:r>
              <a:rPr lang="en-US" dirty="0"/>
              <a:t>One aspect of business writing focuses on producing results. Results-oriented business writing is marked </a:t>
            </a:r>
            <a:r>
              <a:rPr lang="en-US" dirty="0" smtClean="0"/>
              <a:t>by:</a:t>
            </a:r>
          </a:p>
          <a:p>
            <a:r>
              <a:rPr lang="en-US" dirty="0" smtClean="0"/>
              <a:t> active voice</a:t>
            </a:r>
          </a:p>
          <a:p>
            <a:r>
              <a:rPr lang="en-US" dirty="0" smtClean="0"/>
              <a:t> </a:t>
            </a:r>
            <a:r>
              <a:rPr lang="en-US" dirty="0"/>
              <a:t>encouraging the reader to do something. </a:t>
            </a:r>
            <a:endParaRPr lang="en-US" dirty="0" smtClean="0"/>
          </a:p>
          <a:p>
            <a:pPr indent="0">
              <a:buNone/>
            </a:pPr>
            <a:r>
              <a:rPr lang="en-US" dirty="0" smtClean="0"/>
              <a:t>This </a:t>
            </a:r>
            <a:r>
              <a:rPr lang="en-US" dirty="0"/>
              <a:t>style of writing should end with a call to action and specific instructions for the reader to follow. This type of communication typically occurs within an office</a:t>
            </a:r>
            <a:r>
              <a:rPr lang="en-US" dirty="0" smtClean="0"/>
              <a:t>.</a:t>
            </a:r>
          </a:p>
          <a:p>
            <a:pPr indent="0">
              <a:buNone/>
            </a:pPr>
            <a:r>
              <a:rPr lang="en-US" dirty="0" smtClean="0"/>
              <a:t> </a:t>
            </a:r>
            <a:r>
              <a:rPr lang="en-US" u="sng" dirty="0" smtClean="0"/>
              <a:t>Example</a:t>
            </a:r>
            <a:r>
              <a:rPr lang="en-US" dirty="0" smtClean="0"/>
              <a:t>: A </a:t>
            </a:r>
            <a:r>
              <a:rPr lang="en-US" dirty="0"/>
              <a:t>project manager might send a memo to his team with goals for the week and ways for the team to achieve these goals. The tone of such a piece should be motivational to encourage results.</a:t>
            </a:r>
          </a:p>
        </p:txBody>
      </p:sp>
    </p:spTree>
    <p:extLst>
      <p:ext uri="{BB962C8B-B14F-4D97-AF65-F5344CB8AC3E}">
        <p14:creationId xmlns:p14="http://schemas.microsoft.com/office/powerpoint/2010/main" val="3850915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6400800" cy="990600"/>
          </a:xfrm>
        </p:spPr>
        <p:txBody>
          <a:bodyPr>
            <a:normAutofit fontScale="90000"/>
          </a:bodyPr>
          <a:lstStyle/>
          <a:p>
            <a:r>
              <a:rPr lang="en-US" b="1" dirty="0"/>
              <a:t>Informational Communication</a:t>
            </a:r>
          </a:p>
        </p:txBody>
      </p:sp>
      <p:sp>
        <p:nvSpPr>
          <p:cNvPr id="3" name="Content Placeholder 2"/>
          <p:cNvSpPr>
            <a:spLocks noGrp="1"/>
          </p:cNvSpPr>
          <p:nvPr>
            <p:ph idx="1"/>
          </p:nvPr>
        </p:nvSpPr>
        <p:spPr/>
        <p:txBody>
          <a:bodyPr>
            <a:normAutofit lnSpcReduction="10000"/>
          </a:bodyPr>
          <a:lstStyle/>
          <a:p>
            <a:pPr indent="0">
              <a:buNone/>
            </a:pPr>
            <a:r>
              <a:rPr lang="en-US" dirty="0"/>
              <a:t>Not every piece of business writing has a long-term or significant goal. Some documents simply provide information to employees, whether it is an email about a change in employee benefits or a help manual for the office copy machine. </a:t>
            </a:r>
            <a:r>
              <a:rPr lang="en-US" dirty="0" smtClean="0"/>
              <a:t>These </a:t>
            </a:r>
            <a:r>
              <a:rPr lang="en-US" dirty="0"/>
              <a:t>pieces should </a:t>
            </a:r>
            <a:r>
              <a:rPr lang="en-US" dirty="0" smtClean="0"/>
              <a:t>be simple </a:t>
            </a:r>
            <a:r>
              <a:rPr lang="en-US" dirty="0" smtClean="0"/>
              <a:t>and clear to </a:t>
            </a:r>
            <a:r>
              <a:rPr lang="en-US" dirty="0"/>
              <a:t>answer any questions a reader might have. </a:t>
            </a:r>
            <a:endParaRPr lang="en-US" dirty="0" smtClean="0"/>
          </a:p>
          <a:p>
            <a:pPr indent="0">
              <a:buNone/>
            </a:pPr>
            <a:r>
              <a:rPr lang="en-US" u="sng" dirty="0" smtClean="0"/>
              <a:t>Example:</a:t>
            </a:r>
            <a:r>
              <a:rPr lang="en-US" dirty="0" smtClean="0"/>
              <a:t> </a:t>
            </a:r>
            <a:r>
              <a:rPr lang="en-US" dirty="0"/>
              <a:t>a frequently asked questions section about the content can help clarify the information.</a:t>
            </a:r>
          </a:p>
        </p:txBody>
      </p:sp>
    </p:spTree>
    <p:extLst>
      <p:ext uri="{BB962C8B-B14F-4D97-AF65-F5344CB8AC3E}">
        <p14:creationId xmlns:p14="http://schemas.microsoft.com/office/powerpoint/2010/main" val="3319780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400800" cy="990600"/>
          </a:xfrm>
        </p:spPr>
        <p:txBody>
          <a:bodyPr>
            <a:normAutofit fontScale="90000"/>
          </a:bodyPr>
          <a:lstStyle/>
          <a:p>
            <a:r>
              <a:rPr lang="en-US" b="1" dirty="0"/>
              <a:t>Persuasive Communication</a:t>
            </a:r>
          </a:p>
        </p:txBody>
      </p:sp>
      <p:sp>
        <p:nvSpPr>
          <p:cNvPr id="3" name="Content Placeholder 2"/>
          <p:cNvSpPr>
            <a:spLocks noGrp="1"/>
          </p:cNvSpPr>
          <p:nvPr>
            <p:ph idx="1"/>
          </p:nvPr>
        </p:nvSpPr>
        <p:spPr/>
        <p:txBody>
          <a:bodyPr>
            <a:normAutofit lnSpcReduction="10000"/>
          </a:bodyPr>
          <a:lstStyle/>
          <a:p>
            <a:pPr indent="0">
              <a:buNone/>
            </a:pPr>
            <a:r>
              <a:rPr lang="en-US" dirty="0"/>
              <a:t>Some business writing has a persuasive tone. </a:t>
            </a:r>
            <a:r>
              <a:rPr lang="en-US" dirty="0" smtClean="0"/>
              <a:t>In </a:t>
            </a:r>
            <a:r>
              <a:rPr lang="en-US" dirty="0"/>
              <a:t>this type of communication, writers use persuasive language, focusing on stressing the benefits for the reader. Using second-person "you" voice, writers can talk about how the reader will be positively impacted by doing </a:t>
            </a:r>
            <a:r>
              <a:rPr lang="en-US" dirty="0" smtClean="0"/>
              <a:t>business </a:t>
            </a:r>
            <a:r>
              <a:rPr lang="en-US" dirty="0"/>
              <a:t>with their organization</a:t>
            </a:r>
            <a:r>
              <a:rPr lang="en-US" dirty="0" smtClean="0"/>
              <a:t>.</a:t>
            </a:r>
          </a:p>
          <a:p>
            <a:pPr indent="0">
              <a:buNone/>
            </a:pPr>
            <a:r>
              <a:rPr lang="en-US" u="sng" dirty="0" smtClean="0"/>
              <a:t>Example</a:t>
            </a:r>
            <a:r>
              <a:rPr lang="en-US" dirty="0" smtClean="0"/>
              <a:t>: submitting </a:t>
            </a:r>
            <a:r>
              <a:rPr lang="en-US" dirty="0"/>
              <a:t>proposals to gain more work, </a:t>
            </a:r>
            <a:r>
              <a:rPr lang="en-US" dirty="0" smtClean="0"/>
              <a:t>like janitorial </a:t>
            </a:r>
            <a:r>
              <a:rPr lang="en-US" dirty="0"/>
              <a:t>service looking to land a new client or a nonprofit organization applying for a government grant. </a:t>
            </a:r>
          </a:p>
        </p:txBody>
      </p:sp>
    </p:spTree>
    <p:extLst>
      <p:ext uri="{BB962C8B-B14F-4D97-AF65-F5344CB8AC3E}">
        <p14:creationId xmlns:p14="http://schemas.microsoft.com/office/powerpoint/2010/main" val="865410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143000"/>
            <a:ext cx="6705600" cy="838200"/>
          </a:xfrm>
        </p:spPr>
        <p:txBody>
          <a:bodyPr>
            <a:noAutofit/>
          </a:bodyPr>
          <a:lstStyle/>
          <a:p>
            <a:r>
              <a:rPr lang="en-US" sz="2400" b="1" dirty="0" smtClean="0"/>
              <a:t>Characteristics of effective written communication</a:t>
            </a:r>
            <a:endParaRPr lang="en-US" sz="2400" b="1" dirty="0"/>
          </a:p>
        </p:txBody>
      </p:sp>
      <p:sp>
        <p:nvSpPr>
          <p:cNvPr id="3" name="Content Placeholder 2"/>
          <p:cNvSpPr>
            <a:spLocks noGrp="1"/>
          </p:cNvSpPr>
          <p:nvPr>
            <p:ph idx="1"/>
          </p:nvPr>
        </p:nvSpPr>
        <p:spPr>
          <a:xfrm>
            <a:off x="685800" y="2057400"/>
            <a:ext cx="7848600" cy="3810000"/>
          </a:xfrm>
        </p:spPr>
        <p:txBody>
          <a:bodyPr>
            <a:noAutofit/>
          </a:bodyPr>
          <a:lstStyle/>
          <a:p>
            <a:pPr marL="285750" indent="-285750"/>
            <a:r>
              <a:rPr lang="en-US" sz="1600" dirty="0" smtClean="0"/>
              <a:t>What's </a:t>
            </a:r>
            <a:r>
              <a:rPr lang="en-US" sz="1600" dirty="0"/>
              <a:t>your business writing objective</a:t>
            </a:r>
            <a:r>
              <a:rPr lang="en-US" sz="1600" dirty="0" smtClean="0"/>
              <a:t>?</a:t>
            </a:r>
          </a:p>
          <a:p>
            <a:pPr marL="1028700" lvl="1" indent="-285750"/>
            <a:r>
              <a:rPr lang="en-US" sz="1600" dirty="0"/>
              <a:t>Whatever you need to write, always allocate time to think it through first. Don't be afraid to daydream either because the mind often comes up with innovative, creative ideas when we relax</a:t>
            </a:r>
            <a:endParaRPr lang="en-US" sz="1600" dirty="0" smtClean="0"/>
          </a:p>
          <a:p>
            <a:pPr marL="285750" indent="-285750"/>
            <a:r>
              <a:rPr lang="en-US" sz="1600" dirty="0"/>
              <a:t>Let your thoughts rest </a:t>
            </a:r>
            <a:r>
              <a:rPr lang="en-US" sz="1600" dirty="0" smtClean="0"/>
              <a:t>awhile.</a:t>
            </a:r>
          </a:p>
          <a:p>
            <a:pPr marL="1028700" lvl="1" indent="-285750"/>
            <a:r>
              <a:rPr lang="en-US" sz="1600" dirty="0"/>
              <a:t>Get away from your writing for a while. It's hard, but often, coming back to it fresh you'll add additional insights</a:t>
            </a:r>
            <a:r>
              <a:rPr lang="en-US" sz="1600" dirty="0" smtClean="0"/>
              <a:t>.</a:t>
            </a:r>
          </a:p>
          <a:p>
            <a:pPr marL="285750" indent="-285750"/>
            <a:r>
              <a:rPr lang="en-US" sz="1600" dirty="0" smtClean="0"/>
              <a:t>Getting started	</a:t>
            </a:r>
          </a:p>
          <a:p>
            <a:pPr marL="1028700" lvl="1" indent="-285750"/>
            <a:r>
              <a:rPr lang="en-US" sz="1600" dirty="0"/>
              <a:t>This is often the hardest part of business writing. But, as someone once said, even the longest journey begins with a single step so if in doubt just write something; you can always edit later with the Delete key</a:t>
            </a:r>
            <a:r>
              <a:rPr lang="en-US" sz="1600" dirty="0" smtClean="0"/>
              <a:t>.</a:t>
            </a:r>
          </a:p>
          <a:p>
            <a:pPr marL="285750" indent="-285750"/>
            <a:r>
              <a:rPr lang="en-US" sz="1600" dirty="0" smtClean="0"/>
              <a:t>Rewriting</a:t>
            </a:r>
          </a:p>
          <a:p>
            <a:pPr marL="1028700" lvl="1" indent="-285750"/>
            <a:r>
              <a:rPr lang="en-US" sz="1600" dirty="0"/>
              <a:t>Effective business writing is about writing something worthwhile and getting it in front of your audience. Know when to say 'enough', then hit the Print button.</a:t>
            </a:r>
            <a:endParaRPr lang="en-US" sz="1600" dirty="0" smtClean="0"/>
          </a:p>
        </p:txBody>
      </p:sp>
    </p:spTree>
    <p:extLst>
      <p:ext uri="{BB962C8B-B14F-4D97-AF65-F5344CB8AC3E}">
        <p14:creationId xmlns:p14="http://schemas.microsoft.com/office/powerpoint/2010/main" val="3978426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162800" cy="1143000"/>
          </a:xfrm>
        </p:spPr>
        <p:txBody>
          <a:bodyPr>
            <a:noAutofit/>
          </a:bodyPr>
          <a:lstStyle/>
          <a:p>
            <a:r>
              <a:rPr lang="en-US" sz="1800" b="1" dirty="0"/>
              <a:t>Characteristics of effective written </a:t>
            </a:r>
            <a:r>
              <a:rPr lang="en-US" sz="1800" b="1" dirty="0" smtClean="0"/>
              <a:t>communication continued</a:t>
            </a:r>
            <a:endParaRPr lang="en-US" sz="1800" b="1" dirty="0"/>
          </a:p>
        </p:txBody>
      </p:sp>
      <p:sp>
        <p:nvSpPr>
          <p:cNvPr id="3" name="Content Placeholder 2"/>
          <p:cNvSpPr>
            <a:spLocks noGrp="1"/>
          </p:cNvSpPr>
          <p:nvPr>
            <p:ph idx="1"/>
          </p:nvPr>
        </p:nvSpPr>
        <p:spPr>
          <a:xfrm>
            <a:off x="762000" y="2209800"/>
            <a:ext cx="7543800" cy="3276601"/>
          </a:xfrm>
        </p:spPr>
        <p:txBody>
          <a:bodyPr>
            <a:normAutofit lnSpcReduction="10000"/>
          </a:bodyPr>
          <a:lstStyle/>
          <a:p>
            <a:r>
              <a:rPr lang="en-US" sz="1400" dirty="0"/>
              <a:t>Proofreading for effective business </a:t>
            </a:r>
            <a:r>
              <a:rPr lang="en-US" sz="1400" dirty="0" smtClean="0"/>
              <a:t>writing</a:t>
            </a:r>
          </a:p>
          <a:p>
            <a:pPr lvl="1"/>
            <a:r>
              <a:rPr lang="en-US" sz="1400" dirty="0"/>
              <a:t>No matter how great the pressure to publish, always check your document. Even for email, check carefully because mistakes slip through easily. And don't be afraid to let an important email rest overnight. For longer documents, try to proof on a hard copy. </a:t>
            </a:r>
            <a:r>
              <a:rPr lang="en-US" sz="1400" dirty="0" smtClean="0"/>
              <a:t>	</a:t>
            </a:r>
            <a:endParaRPr lang="en-US" sz="1400" dirty="0"/>
          </a:p>
          <a:p>
            <a:r>
              <a:rPr lang="en-US" sz="1400" dirty="0"/>
              <a:t>Good writing </a:t>
            </a:r>
            <a:r>
              <a:rPr lang="en-US" sz="1400" dirty="0" smtClean="0"/>
              <a:t>counts </a:t>
            </a:r>
          </a:p>
          <a:p>
            <a:pPr lvl="1"/>
            <a:r>
              <a:rPr lang="en-US" sz="1400" dirty="0"/>
              <a:t>Even in business writing, it's easy to get lazy in this age of text-speak and informality. While there's a place for more casual writing it probably isn't in a serious email or on your department's intranet page.</a:t>
            </a:r>
            <a:endParaRPr lang="en-US" sz="1400" dirty="0" smtClean="0"/>
          </a:p>
          <a:p>
            <a:r>
              <a:rPr lang="en-US" sz="1400" dirty="0" smtClean="0"/>
              <a:t>Headlines </a:t>
            </a:r>
            <a:r>
              <a:rPr lang="en-US" sz="1400" dirty="0"/>
              <a:t>and </a:t>
            </a:r>
            <a:r>
              <a:rPr lang="en-US" sz="1400" dirty="0" smtClean="0"/>
              <a:t>subheads</a:t>
            </a:r>
          </a:p>
          <a:p>
            <a:pPr lvl="1"/>
            <a:r>
              <a:rPr lang="en-US" sz="1400" dirty="0"/>
              <a:t>Headlines and subsidiary headings help your readers make quick sense of the content of your document. Even in a simple email, a strong headline and a few well positioned subheadings can dramatically improve the likelihood of your message getting through</a:t>
            </a:r>
            <a:r>
              <a:rPr lang="en-US" sz="1400" dirty="0" smtClean="0"/>
              <a:t>.</a:t>
            </a:r>
            <a:endParaRPr lang="en-US" sz="1400" dirty="0"/>
          </a:p>
        </p:txBody>
      </p:sp>
    </p:spTree>
    <p:extLst>
      <p:ext uri="{BB962C8B-B14F-4D97-AF65-F5344CB8AC3E}">
        <p14:creationId xmlns:p14="http://schemas.microsoft.com/office/powerpoint/2010/main" val="1939059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528</TotalTime>
  <Words>1032</Words>
  <Application>Microsoft Office PowerPoint</Application>
  <PresentationFormat>On-screen Show (4:3)</PresentationFormat>
  <Paragraphs>67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AdelleBasic-Bold</vt:lpstr>
      <vt:lpstr>Book Antiqua</vt:lpstr>
      <vt:lpstr>Calibri</vt:lpstr>
      <vt:lpstr>Lucida Sans</vt:lpstr>
      <vt:lpstr>Wingdings</vt:lpstr>
      <vt:lpstr>Wingdings 2</vt:lpstr>
      <vt:lpstr>Wingdings 3</vt:lpstr>
      <vt:lpstr>Apex</vt:lpstr>
      <vt:lpstr> Principles of Business and Personal Finance</vt:lpstr>
      <vt:lpstr>Formats/Types of business communications</vt:lpstr>
      <vt:lpstr>Types of Written Communication in Business</vt:lpstr>
      <vt:lpstr>      Negative Communication   .       </vt:lpstr>
      <vt:lpstr>Results-Oriented Communication</vt:lpstr>
      <vt:lpstr>Informational Communication</vt:lpstr>
      <vt:lpstr>Persuasive Communication</vt:lpstr>
      <vt:lpstr>Characteristics of effective written communication</vt:lpstr>
      <vt:lpstr>Characteristics of effective written communication continued</vt:lpstr>
      <vt:lpstr>Characteristics of effective written communication continued</vt:lpstr>
      <vt:lpstr>Types of written business communications</vt:lpstr>
      <vt:lpstr>Five C’s of business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Business and Personal Finance</dc:title>
  <dc:creator>Jennifer James</dc:creator>
  <cp:lastModifiedBy>Marty Hawkins</cp:lastModifiedBy>
  <cp:revision>32</cp:revision>
  <dcterms:created xsi:type="dcterms:W3CDTF">2015-09-03T14:19:46Z</dcterms:created>
  <dcterms:modified xsi:type="dcterms:W3CDTF">2018-02-05T17:49:29Z</dcterms:modified>
</cp:coreProperties>
</file>