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257" r:id="rId3"/>
    <p:sldId id="258" r:id="rId4"/>
    <p:sldId id="265" r:id="rId5"/>
    <p:sldId id="266" r:id="rId6"/>
    <p:sldId id="267" r:id="rId7"/>
    <p:sldId id="268" r:id="rId8"/>
    <p:sldId id="272" r:id="rId9"/>
    <p:sldId id="259" r:id="rId10"/>
    <p:sldId id="269" r:id="rId11"/>
    <p:sldId id="270" r:id="rId12"/>
    <p:sldId id="271" r:id="rId13"/>
    <p:sldId id="260" r:id="rId14"/>
    <p:sldId id="273" r:id="rId15"/>
    <p:sldId id="274" r:id="rId16"/>
    <p:sldId id="275" r:id="rId17"/>
    <p:sldId id="276" r:id="rId18"/>
    <p:sldId id="261" r:id="rId19"/>
    <p:sldId id="277" r:id="rId20"/>
    <p:sldId id="278" r:id="rId21"/>
    <p:sldId id="279" r:id="rId22"/>
    <p:sldId id="280" r:id="rId23"/>
    <p:sldId id="262" r:id="rId24"/>
    <p:sldId id="281" r:id="rId25"/>
    <p:sldId id="284" r:id="rId26"/>
    <p:sldId id="283" r:id="rId27"/>
    <p:sldId id="282" r:id="rId28"/>
    <p:sldId id="263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489" autoAdjust="0"/>
  </p:normalViewPr>
  <p:slideViewPr>
    <p:cSldViewPr>
      <p:cViewPr varScale="1">
        <p:scale>
          <a:sx n="81" d="100"/>
          <a:sy n="81" d="100"/>
        </p:scale>
        <p:origin x="127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CA146-98B7-4F37-AD5E-9BC6B71DCE22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45A88-9FCA-4599-AED0-320C05660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971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45A88-9FCA-4599-AED0-320C056602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291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45A88-9FCA-4599-AED0-320C056602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291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45A88-9FCA-4599-AED0-320C0566024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2911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45A88-9FCA-4599-AED0-320C0566024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2911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45A88-9FCA-4599-AED0-320C0566024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291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42B51-ED39-41C8-A661-FDE264CB518A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EF75-2FC4-4C52-BF37-7A5373002E7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42B51-ED39-41C8-A661-FDE264CB518A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EF75-2FC4-4C52-BF37-7A5373002E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42B51-ED39-41C8-A661-FDE264CB518A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EF75-2FC4-4C52-BF37-7A5373002E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42B51-ED39-41C8-A661-FDE264CB518A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EF75-2FC4-4C52-BF37-7A5373002E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42B51-ED39-41C8-A661-FDE264CB518A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EF75-2FC4-4C52-BF37-7A5373002E7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42B51-ED39-41C8-A661-FDE264CB518A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EF75-2FC4-4C52-BF37-7A5373002E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42B51-ED39-41C8-A661-FDE264CB518A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EF75-2FC4-4C52-BF37-7A5373002E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42B51-ED39-41C8-A661-FDE264CB518A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EF75-2FC4-4C52-BF37-7A5373002E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42B51-ED39-41C8-A661-FDE264CB518A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EF75-2FC4-4C52-BF37-7A5373002E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42B51-ED39-41C8-A661-FDE264CB518A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EF75-2FC4-4C52-BF37-7A5373002E7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B742B51-ED39-41C8-A661-FDE264CB518A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A29EF75-2FC4-4C52-BF37-7A5373002E7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B742B51-ED39-41C8-A661-FDE264CB518A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A29EF75-2FC4-4C52-BF37-7A5373002E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of Business Activities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Objective 5.03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04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Human </a:t>
            </a:r>
            <a:r>
              <a:rPr lang="en-US" dirty="0"/>
              <a:t>resources </a:t>
            </a:r>
            <a:r>
              <a:rPr lang="en-US" dirty="0" smtClean="0"/>
              <a:t>management (cont.)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fontAlgn="base" hangingPunct="0"/>
            <a:r>
              <a:rPr lang="en-US" dirty="0"/>
              <a:t>Most businesses must hire people to do the job.</a:t>
            </a:r>
          </a:p>
          <a:p>
            <a:pPr lvl="1" fontAlgn="base" hangingPunct="0"/>
            <a:r>
              <a:rPr lang="en-US" dirty="0"/>
              <a:t>All employees of a business fall under the label of human resources.</a:t>
            </a:r>
          </a:p>
          <a:p>
            <a:pPr lvl="1" fontAlgn="base" hangingPunct="0"/>
            <a:r>
              <a:rPr lang="en-US" dirty="0"/>
              <a:t>Besides “regular” employees, businesses usually require supervisors, managers, and executives.</a:t>
            </a:r>
          </a:p>
          <a:p>
            <a:pPr lvl="1" fontAlgn="base" hangingPunct="0"/>
            <a:r>
              <a:rPr lang="en-US" dirty="0"/>
              <a:t>Human resources management covers everything the business needs in this regard.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597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Human </a:t>
            </a:r>
            <a:r>
              <a:rPr lang="en-US" dirty="0"/>
              <a:t>resources </a:t>
            </a:r>
            <a:r>
              <a:rPr lang="en-US" dirty="0" smtClean="0"/>
              <a:t>management (cont.)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 hangingPunct="0"/>
            <a:r>
              <a:rPr lang="en-US" dirty="0"/>
              <a:t>Human resources management involves:</a:t>
            </a:r>
          </a:p>
          <a:p>
            <a:pPr lvl="1" fontAlgn="base" hangingPunct="0"/>
            <a:r>
              <a:rPr lang="en-US" dirty="0"/>
              <a:t>Planning for organizational changes</a:t>
            </a:r>
          </a:p>
          <a:p>
            <a:pPr lvl="1" fontAlgn="base" hangingPunct="0"/>
            <a:endParaRPr lang="en-US" dirty="0" smtClean="0"/>
          </a:p>
          <a:p>
            <a:pPr lvl="1" fontAlgn="base" hangingPunct="0"/>
            <a:r>
              <a:rPr lang="en-US" dirty="0" smtClean="0"/>
              <a:t>Recruiting </a:t>
            </a:r>
            <a:r>
              <a:rPr lang="en-US" dirty="0"/>
              <a:t>appropriate employees</a:t>
            </a:r>
          </a:p>
          <a:p>
            <a:pPr lvl="1" fontAlgn="base" hangingPunct="0"/>
            <a:endParaRPr lang="en-US" dirty="0" smtClean="0"/>
          </a:p>
          <a:p>
            <a:pPr lvl="1" fontAlgn="base" hangingPunct="0"/>
            <a:r>
              <a:rPr lang="en-US" dirty="0" smtClean="0"/>
              <a:t>Selecting </a:t>
            </a:r>
            <a:r>
              <a:rPr lang="en-US" dirty="0"/>
              <a:t>the “right” people to do the job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Orienting </a:t>
            </a:r>
            <a:r>
              <a:rPr lang="en-US" dirty="0"/>
              <a:t>new employees to their jobs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855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Human </a:t>
            </a:r>
            <a:r>
              <a:rPr lang="en-US" dirty="0"/>
              <a:t>resources </a:t>
            </a:r>
            <a:r>
              <a:rPr lang="en-US" dirty="0" smtClean="0"/>
              <a:t>management (cont.)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 hangingPunct="0"/>
            <a:r>
              <a:rPr lang="en-US" dirty="0"/>
              <a:t>Human resources management involves:</a:t>
            </a:r>
          </a:p>
          <a:p>
            <a:pPr lvl="1" fontAlgn="base" hangingPunct="0"/>
            <a:r>
              <a:rPr lang="en-US" dirty="0" smtClean="0"/>
              <a:t>Training </a:t>
            </a:r>
            <a:r>
              <a:rPr lang="en-US" dirty="0"/>
              <a:t>employees in policies and procedures</a:t>
            </a:r>
          </a:p>
          <a:p>
            <a:pPr lvl="1" fontAlgn="base" hangingPunct="0"/>
            <a:endParaRPr lang="en-US" dirty="0" smtClean="0"/>
          </a:p>
          <a:p>
            <a:pPr lvl="1" fontAlgn="base" hangingPunct="0"/>
            <a:r>
              <a:rPr lang="en-US" dirty="0" smtClean="0"/>
              <a:t>Evaluating </a:t>
            </a:r>
            <a:r>
              <a:rPr lang="en-US" dirty="0"/>
              <a:t>employee performance</a:t>
            </a:r>
          </a:p>
          <a:p>
            <a:pPr lvl="1" fontAlgn="base" hangingPunct="0"/>
            <a:endParaRPr lang="en-US" dirty="0" smtClean="0"/>
          </a:p>
          <a:p>
            <a:pPr lvl="1" fontAlgn="base" hangingPunct="0"/>
            <a:r>
              <a:rPr lang="en-US" dirty="0" smtClean="0"/>
              <a:t>Facilitating </a:t>
            </a:r>
            <a:r>
              <a:rPr lang="en-US" dirty="0"/>
              <a:t>employee compensation</a:t>
            </a:r>
          </a:p>
          <a:p>
            <a:pPr lvl="1" fontAlgn="base" hangingPunct="0"/>
            <a:endParaRPr lang="en-US" dirty="0" smtClean="0"/>
          </a:p>
          <a:p>
            <a:pPr lvl="1" fontAlgn="base" hangingPunct="0"/>
            <a:r>
              <a:rPr lang="en-US" dirty="0" smtClean="0"/>
              <a:t>Human </a:t>
            </a:r>
            <a:r>
              <a:rPr lang="en-US" dirty="0"/>
              <a:t>resources management takes care of the responsibilities associated with having employees and makes the business a fair and inviting place to 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133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Information </a:t>
            </a:r>
            <a:r>
              <a:rPr lang="en-US" dirty="0"/>
              <a:t>management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 hangingPunct="0"/>
            <a:r>
              <a:rPr lang="en-US" b="1" dirty="0"/>
              <a:t>Information management</a:t>
            </a:r>
            <a:r>
              <a:rPr lang="en-US" dirty="0"/>
              <a:t> is the process of coordinating the resources pertaining to business knowledge, facts, or data.</a:t>
            </a:r>
          </a:p>
          <a:p>
            <a:pPr fontAlgn="base" hangingPunct="0"/>
            <a:endParaRPr lang="en-US" dirty="0"/>
          </a:p>
          <a:p>
            <a:pPr fontAlgn="base" hangingPunct="0"/>
            <a:r>
              <a:rPr lang="en-US" dirty="0"/>
              <a:t>Each business should ensure that valuable information is available when and how it is needed.</a:t>
            </a:r>
          </a:p>
          <a:p>
            <a:pPr fontAlgn="base" hangingPunct="0"/>
            <a:endParaRPr lang="en-US" dirty="0"/>
          </a:p>
          <a:p>
            <a:pPr fontAlgn="base" hangingPunct="0"/>
            <a:r>
              <a:rPr lang="en-US" dirty="0"/>
              <a:t>This will avoid the uncomfortable (and unprofitable) situation in which vital business information has been discarded or is unable to be retrieved.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620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Information management (cont.)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 hangingPunct="0"/>
            <a:r>
              <a:rPr lang="en-US" dirty="0"/>
              <a:t>Businesses should have a system for:</a:t>
            </a:r>
          </a:p>
          <a:p>
            <a:pPr lvl="1" fontAlgn="base" hangingPunct="0"/>
            <a:r>
              <a:rPr lang="en-US" dirty="0"/>
              <a:t>Identifying necessary information—includes knowing which facts the business will need to use in the future</a:t>
            </a:r>
          </a:p>
          <a:p>
            <a:pPr lvl="1" fontAlgn="base" hangingPunct="0"/>
            <a:r>
              <a:rPr lang="en-US" dirty="0"/>
              <a:t>Determining how that information should be presented, viewed, or accessed</a:t>
            </a:r>
          </a:p>
          <a:p>
            <a:pPr lvl="1" fontAlgn="base" hangingPunct="0"/>
            <a:r>
              <a:rPr lang="en-US" dirty="0"/>
              <a:t>Information can be viewed in formats such as reports, graphs, or spreadsheets.</a:t>
            </a:r>
          </a:p>
          <a:p>
            <a:pPr lvl="1" fontAlgn="base" hangingPunct="0"/>
            <a:r>
              <a:rPr lang="en-US" dirty="0"/>
              <a:t>Format depends on how it is going to be used.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6096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Information management (cont.)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 hangingPunct="0"/>
            <a:r>
              <a:rPr lang="en-US" dirty="0"/>
              <a:t>Providing appropriate access to the information</a:t>
            </a:r>
          </a:p>
          <a:p>
            <a:pPr fontAlgn="base" hangingPunct="0"/>
            <a:r>
              <a:rPr lang="en-US" dirty="0"/>
              <a:t>To access information, an employee could just walk to a file cabinet and pull out a client file.</a:t>
            </a:r>
          </a:p>
          <a:p>
            <a:pPr fontAlgn="base" hangingPunct="0"/>
            <a:r>
              <a:rPr lang="en-US" dirty="0"/>
              <a:t>Or, the employee can do something complex, such as run an advanced query on a company database.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7388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Information management (cont.)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 hangingPunct="0"/>
            <a:r>
              <a:rPr lang="en-US" dirty="0"/>
              <a:t>Situations in which having the right information at the right time can be critical to the success of a business include:</a:t>
            </a:r>
          </a:p>
          <a:p>
            <a:pPr lvl="1" fontAlgn="base" hangingPunct="0"/>
            <a:r>
              <a:rPr lang="en-US" dirty="0"/>
              <a:t>When an airline needs to know who is flying on a particular airplane</a:t>
            </a:r>
          </a:p>
          <a:p>
            <a:pPr lvl="1" fontAlgn="base" hangingPunct="0"/>
            <a:r>
              <a:rPr lang="en-US" dirty="0"/>
              <a:t>When a law enforcement officer needs to know if a specific person is a risk to the community</a:t>
            </a:r>
          </a:p>
          <a:p>
            <a:pPr lvl="1" fontAlgn="base" hangingPunct="0"/>
            <a:r>
              <a:rPr lang="en-US" dirty="0"/>
              <a:t>When a board of directors needs to know the profits from last quarter</a:t>
            </a:r>
          </a:p>
          <a:p>
            <a:pPr lvl="1" fontAlgn="base" hangingPunct="0"/>
            <a:r>
              <a:rPr lang="en-US" dirty="0"/>
              <a:t>When a sales representative needs to know if a product requested by a customer is available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0102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Information management (cont.)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 hangingPunct="0"/>
            <a:r>
              <a:rPr lang="en-US" dirty="0" smtClean="0"/>
              <a:t>All </a:t>
            </a:r>
            <a:r>
              <a:rPr lang="en-US" dirty="0"/>
              <a:t>of these things can be handled with technology, but how technology is used to manage information has changed—and will change—over time</a:t>
            </a:r>
            <a:r>
              <a:rPr lang="en-US" dirty="0" smtClean="0"/>
              <a:t>.</a:t>
            </a:r>
          </a:p>
          <a:p>
            <a:pPr marL="118872" indent="0" fontAlgn="base" hangingPunct="0">
              <a:buNone/>
            </a:pPr>
            <a:endParaRPr lang="en-US" dirty="0"/>
          </a:p>
          <a:p>
            <a:pPr fontAlgn="base" hangingPunct="0"/>
            <a:r>
              <a:rPr lang="en-US" dirty="0"/>
              <a:t>Information management is not as much about pinning down the perfect technology for the task as it is about making sure that a reliable system is in place, so the business can make the best use of its information.</a:t>
            </a:r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6199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Marketing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/>
              <a:t>Marketing</a:t>
            </a:r>
            <a:r>
              <a:rPr lang="en-US" sz="4000" dirty="0"/>
              <a:t> is the process of creating, communicating, and delivering value to customers and managing customer relationships in ways that benefit the organization and its stakeholders.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262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Marketing (cont.)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 hangingPunct="0"/>
            <a:r>
              <a:rPr lang="en-US" dirty="0"/>
              <a:t>At first glance, marketing is simple: </a:t>
            </a:r>
            <a:r>
              <a:rPr lang="en-US" dirty="0" smtClean="0"/>
              <a:t>	</a:t>
            </a:r>
          </a:p>
          <a:p>
            <a:pPr lvl="1" fontAlgn="base" hangingPunct="0"/>
            <a:r>
              <a:rPr lang="en-US" dirty="0" smtClean="0"/>
              <a:t>A </a:t>
            </a:r>
            <a:r>
              <a:rPr lang="en-US" dirty="0"/>
              <a:t>good or service that is ready for sale is marketed to potential customers so they can buy it. </a:t>
            </a:r>
            <a:endParaRPr lang="en-US" dirty="0" smtClean="0"/>
          </a:p>
          <a:p>
            <a:pPr lvl="1" fontAlgn="base" hangingPunct="0"/>
            <a:r>
              <a:rPr lang="en-US" dirty="0" smtClean="0"/>
              <a:t>But</a:t>
            </a:r>
            <a:r>
              <a:rPr lang="en-US" dirty="0"/>
              <a:t>, long before a product is ready for sale, marketing is involved in the process of preparation.</a:t>
            </a:r>
          </a:p>
          <a:p>
            <a:pPr lvl="2" fontAlgn="base" hangingPunct="0"/>
            <a:r>
              <a:rPr lang="en-US" dirty="0"/>
              <a:t>Marketing is present when the product idea is conceived.</a:t>
            </a:r>
          </a:p>
          <a:p>
            <a:pPr lvl="2" fontAlgn="base" hangingPunct="0"/>
            <a:r>
              <a:rPr lang="en-US" dirty="0"/>
              <a:t>Marketing is present during the product’s design and creation.</a:t>
            </a:r>
          </a:p>
          <a:p>
            <a:pPr lvl="2" fontAlgn="base" hangingPunct="0"/>
            <a:r>
              <a:rPr lang="en-US" dirty="0"/>
              <a:t>Marketing is actually involved in everything related to fulfilling a customer’s product needs.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902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Business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 hangingPunct="0"/>
            <a:r>
              <a:rPr lang="en-US" dirty="0"/>
              <a:t>Financial analysis</a:t>
            </a:r>
          </a:p>
          <a:p>
            <a:pPr fontAlgn="base" hangingPunct="0"/>
            <a:r>
              <a:rPr lang="en-US" dirty="0"/>
              <a:t>Human resources management</a:t>
            </a:r>
          </a:p>
          <a:p>
            <a:pPr fontAlgn="base" hangingPunct="0"/>
            <a:r>
              <a:rPr lang="en-US" dirty="0"/>
              <a:t>Information management</a:t>
            </a:r>
          </a:p>
          <a:p>
            <a:pPr fontAlgn="base" hangingPunct="0"/>
            <a:r>
              <a:rPr lang="en-US" dirty="0"/>
              <a:t>Marketing</a:t>
            </a:r>
          </a:p>
          <a:p>
            <a:pPr fontAlgn="base" hangingPunct="0"/>
            <a:r>
              <a:rPr lang="en-US" dirty="0"/>
              <a:t>Operations management</a:t>
            </a:r>
          </a:p>
          <a:p>
            <a:pPr fontAlgn="base" hangingPunct="0"/>
            <a:r>
              <a:rPr lang="en-US" dirty="0"/>
              <a:t>Strategic management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3168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Marketing (cont.)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 hangingPunct="0"/>
            <a:r>
              <a:rPr lang="en-US" dirty="0"/>
              <a:t>Marketing is put into action with activities such as:</a:t>
            </a:r>
          </a:p>
          <a:p>
            <a:pPr lvl="1" fontAlgn="base" hangingPunct="0"/>
            <a:r>
              <a:rPr lang="en-US" dirty="0"/>
              <a:t>Locating potential customers by determining who will benefit from the product</a:t>
            </a:r>
          </a:p>
          <a:p>
            <a:pPr lvl="1" fontAlgn="base" hangingPunct="0"/>
            <a:r>
              <a:rPr lang="en-US" dirty="0"/>
              <a:t>Pricing the product appropriately by finding out what customers are willing to pay</a:t>
            </a:r>
          </a:p>
          <a:p>
            <a:pPr lvl="1" fontAlgn="base" hangingPunct="0"/>
            <a:r>
              <a:rPr lang="en-US" dirty="0"/>
              <a:t>Promoting the product to potential customers by communicating product benefits</a:t>
            </a:r>
          </a:p>
          <a:p>
            <a:pPr lvl="1" fontAlgn="base" hangingPunct="0"/>
            <a:r>
              <a:rPr lang="en-US" dirty="0"/>
              <a:t>Getting the product into customers’ hands by completing sales transactions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6725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Marketing (cont.)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 hangingPunct="0"/>
            <a:r>
              <a:rPr lang="en-US" dirty="0"/>
              <a:t>To accomplish these four things, an office-supply store would:</a:t>
            </a:r>
          </a:p>
          <a:p>
            <a:pPr lvl="1" fontAlgn="base" hangingPunct="0"/>
            <a:r>
              <a:rPr lang="en-US" dirty="0"/>
              <a:t>Identify local offices and businesspeople who should know about the store and what it has to offer</a:t>
            </a:r>
          </a:p>
          <a:p>
            <a:pPr lvl="1" fontAlgn="base" hangingPunct="0"/>
            <a:r>
              <a:rPr lang="en-US" dirty="0"/>
              <a:t>Conduct research, surveying the profit opportunity in its area</a:t>
            </a:r>
          </a:p>
          <a:p>
            <a:pPr lvl="1" fontAlgn="base" hangingPunct="0"/>
            <a:r>
              <a:rPr lang="en-US" dirty="0"/>
              <a:t>Investigate what its competitors are doing—and how customers are responding to their prices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4663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Marketing (cont.)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 fontAlgn="base" hangingPunct="0"/>
            <a:r>
              <a:rPr lang="en-US" dirty="0"/>
              <a:t>Price its products slightly higher or lower, depending on its findings</a:t>
            </a:r>
          </a:p>
          <a:p>
            <a:pPr lvl="1" fontAlgn="base" hangingPunct="0"/>
            <a:r>
              <a:rPr lang="en-US" dirty="0" smtClean="0"/>
              <a:t>Make </a:t>
            </a:r>
            <a:r>
              <a:rPr lang="en-US" dirty="0"/>
              <a:t>a point of advertising the benefits of popular products it sells</a:t>
            </a:r>
          </a:p>
          <a:p>
            <a:pPr lvl="1" fontAlgn="base" hangingPunct="0"/>
            <a:r>
              <a:rPr lang="en-US" dirty="0"/>
              <a:t>Let potential customers know why products at this store are better than products at other stores</a:t>
            </a:r>
          </a:p>
          <a:p>
            <a:pPr lvl="1" fontAlgn="base" hangingPunct="0"/>
            <a:r>
              <a:rPr lang="en-US" dirty="0"/>
              <a:t>Make the purchase process easy and seamless—by providing layaway, credit, or whatever customers might need to purchase the product immediately.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4518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Operations </a:t>
            </a:r>
            <a:r>
              <a:rPr lang="en-US" dirty="0"/>
              <a:t>management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 hangingPunct="0"/>
            <a:r>
              <a:rPr lang="en-US" sz="4400" dirty="0"/>
              <a:t> </a:t>
            </a:r>
            <a:r>
              <a:rPr lang="en-US" sz="4400" b="1" dirty="0" smtClean="0"/>
              <a:t>Operations </a:t>
            </a:r>
            <a:r>
              <a:rPr lang="en-US" sz="4400" dirty="0"/>
              <a:t>is the process of planning, controlling, and monitoring the day-to-day activities required for continued business functioning.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4889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Operations (cont.)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 hangingPunct="0"/>
            <a:r>
              <a:rPr lang="en-US" dirty="0" smtClean="0"/>
              <a:t>Operations includes </a:t>
            </a:r>
            <a:r>
              <a:rPr lang="en-US" dirty="0"/>
              <a:t>such activities as:</a:t>
            </a:r>
          </a:p>
          <a:p>
            <a:pPr lvl="1" fontAlgn="base" hangingPunct="0"/>
            <a:r>
              <a:rPr lang="en-US" dirty="0" smtClean="0"/>
              <a:t>Production</a:t>
            </a:r>
            <a:endParaRPr lang="en-US" dirty="0"/>
          </a:p>
          <a:p>
            <a:pPr lvl="1" fontAlgn="base" hangingPunct="0"/>
            <a:r>
              <a:rPr lang="en-US" dirty="0"/>
              <a:t>Quality concerns</a:t>
            </a:r>
          </a:p>
          <a:p>
            <a:pPr lvl="1" fontAlgn="base" hangingPunct="0"/>
            <a:r>
              <a:rPr lang="en-US" dirty="0"/>
              <a:t>Safety and security</a:t>
            </a:r>
          </a:p>
          <a:p>
            <a:pPr lvl="1" fontAlgn="base" hangingPunct="0"/>
            <a:r>
              <a:rPr lang="en-US" dirty="0"/>
              <a:t>Purchasing</a:t>
            </a:r>
          </a:p>
          <a:p>
            <a:pPr lvl="1" fontAlgn="base" hangingPunct="0"/>
            <a:r>
              <a:rPr lang="en-US" dirty="0"/>
              <a:t>Inventory management</a:t>
            </a:r>
          </a:p>
          <a:p>
            <a:pPr lvl="1" fontAlgn="base" hangingPunct="0"/>
            <a:r>
              <a:rPr lang="en-US" dirty="0"/>
              <a:t>Project planning</a:t>
            </a:r>
          </a:p>
          <a:p>
            <a:pPr lvl="1" fontAlgn="base" hangingPunct="0"/>
            <a:r>
              <a:rPr lang="en-US" dirty="0"/>
              <a:t>Expense control</a:t>
            </a:r>
          </a:p>
          <a:p>
            <a:pPr lvl="1" fontAlgn="base" hangingPunct="0"/>
            <a:r>
              <a:rPr lang="en-US" dirty="0"/>
              <a:t>Property and equipment maintenance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4963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Operations (cont.)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 hangingPunct="0"/>
            <a:r>
              <a:rPr lang="en-US" dirty="0"/>
              <a:t>One aspect of operations is </a:t>
            </a:r>
            <a:r>
              <a:rPr lang="en-US" b="1" dirty="0" smtClean="0"/>
              <a:t>production</a:t>
            </a:r>
            <a:r>
              <a:rPr lang="en-US" dirty="0" smtClean="0"/>
              <a:t>. Every </a:t>
            </a:r>
            <a:r>
              <a:rPr lang="en-US" dirty="0"/>
              <a:t>business needs to produce or provide its product, whether that product is a good or a service.</a:t>
            </a:r>
          </a:p>
          <a:p>
            <a:pPr lvl="1" fontAlgn="base" hangingPunct="0"/>
            <a:r>
              <a:rPr lang="en-US" dirty="0" smtClean="0"/>
              <a:t>To </a:t>
            </a:r>
            <a:r>
              <a:rPr lang="en-US" dirty="0"/>
              <a:t>produce a good, a business obtains supplies for manufacturing, “makes” the good, and then distributes the good to a warehouse or other holding facility.</a:t>
            </a:r>
          </a:p>
          <a:p>
            <a:pPr lvl="1" fontAlgn="base" hangingPunct="0"/>
            <a:r>
              <a:rPr lang="en-US" dirty="0"/>
              <a:t>To provide a service, a business obtains the means for providing the service, and then provides the service to its customers.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8792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Operations (cont.)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 hangingPunct="0"/>
            <a:r>
              <a:rPr lang="en-US" dirty="0"/>
              <a:t>Operations also includes establishing the best processes for production and quality control</a:t>
            </a:r>
          </a:p>
          <a:p>
            <a:pPr fontAlgn="base" hangingPunct="0"/>
            <a:endParaRPr lang="en-US" dirty="0" smtClean="0"/>
          </a:p>
          <a:p>
            <a:pPr fontAlgn="base" hangingPunct="0"/>
            <a:r>
              <a:rPr lang="en-US" dirty="0" smtClean="0"/>
              <a:t>Need </a:t>
            </a:r>
            <a:r>
              <a:rPr lang="en-US" dirty="0"/>
              <a:t>to vary processes to reduce unnecessary procedures and wasted materials.</a:t>
            </a:r>
          </a:p>
          <a:p>
            <a:pPr fontAlgn="base" hangingPunct="0"/>
            <a:endParaRPr lang="en-US" dirty="0" smtClean="0"/>
          </a:p>
          <a:p>
            <a:pPr fontAlgn="base" hangingPunct="0"/>
            <a:r>
              <a:rPr lang="en-US" dirty="0" smtClean="0"/>
              <a:t>Need </a:t>
            </a:r>
            <a:r>
              <a:rPr lang="en-US" dirty="0"/>
              <a:t>to provide easy-to-follow instructions to increase the likelihood that employees will perform as needed</a:t>
            </a:r>
          </a:p>
          <a:p>
            <a:pPr fontAlgn="base" hangingPunct="0"/>
            <a:endParaRPr lang="en-US" dirty="0" smtClean="0"/>
          </a:p>
          <a:p>
            <a:pPr fontAlgn="base" hangingPunct="0"/>
            <a:r>
              <a:rPr lang="en-US" dirty="0" smtClean="0"/>
              <a:t>Need </a:t>
            </a:r>
            <a:r>
              <a:rPr lang="en-US" dirty="0"/>
              <a:t>to improve processes regularly to keep them up to </a:t>
            </a:r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2656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Operations (cont.)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 hangingPunct="0"/>
            <a:r>
              <a:rPr lang="en-US" dirty="0" smtClean="0"/>
              <a:t>This </a:t>
            </a:r>
            <a:r>
              <a:rPr lang="en-US" dirty="0"/>
              <a:t>leads businesses to engage in continuous process improvement by:</a:t>
            </a:r>
          </a:p>
          <a:p>
            <a:pPr fontAlgn="base" hangingPunct="0"/>
            <a:endParaRPr lang="en-US" dirty="0" smtClean="0"/>
          </a:p>
          <a:p>
            <a:pPr fontAlgn="base" hangingPunct="0"/>
            <a:r>
              <a:rPr lang="en-US" dirty="0" smtClean="0"/>
              <a:t>Regularly </a:t>
            </a:r>
            <a:r>
              <a:rPr lang="en-US" dirty="0"/>
              <a:t>evaluating how well the process works</a:t>
            </a:r>
          </a:p>
          <a:p>
            <a:pPr fontAlgn="base" hangingPunct="0"/>
            <a:endParaRPr lang="en-US" dirty="0" smtClean="0"/>
          </a:p>
          <a:p>
            <a:pPr fontAlgn="base" hangingPunct="0"/>
            <a:r>
              <a:rPr lang="en-US" dirty="0" smtClean="0"/>
              <a:t>Finding </a:t>
            </a:r>
            <a:r>
              <a:rPr lang="en-US" dirty="0"/>
              <a:t>its error points</a:t>
            </a:r>
          </a:p>
          <a:p>
            <a:pPr fontAlgn="base" hangingPunct="0"/>
            <a:endParaRPr lang="en-US" dirty="0" smtClean="0"/>
          </a:p>
          <a:p>
            <a:pPr fontAlgn="base" hangingPunct="0"/>
            <a:r>
              <a:rPr lang="en-US" dirty="0" smtClean="0"/>
              <a:t>Correcting </a:t>
            </a:r>
            <a:r>
              <a:rPr lang="en-US" dirty="0"/>
              <a:t>the errors as efficiently as possible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0053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Strategic </a:t>
            </a:r>
            <a:r>
              <a:rPr lang="en-US" dirty="0"/>
              <a:t>management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/>
              <a:t>Strategic management</a:t>
            </a:r>
            <a:r>
              <a:rPr lang="en-US" sz="4400" dirty="0"/>
              <a:t> is the process of planning, controlling, and organizing an organization or department.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8359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Strategic management (cont.)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 hangingPunct="0"/>
            <a:r>
              <a:rPr lang="en-US" dirty="0"/>
              <a:t>Businesses need to know where they are in the “big picture.”</a:t>
            </a:r>
          </a:p>
          <a:p>
            <a:pPr fontAlgn="base" hangingPunct="0"/>
            <a:r>
              <a:rPr lang="en-US" dirty="0"/>
              <a:t>Just having the money, hiring the workers, making/providing the product, and marketing/selling the product are not enough.</a:t>
            </a:r>
          </a:p>
          <a:p>
            <a:pPr fontAlgn="base" hangingPunct="0"/>
            <a:r>
              <a:rPr lang="en-US" dirty="0"/>
              <a:t>They need to know:</a:t>
            </a:r>
          </a:p>
          <a:p>
            <a:pPr lvl="1" fontAlgn="base" hangingPunct="0"/>
            <a:r>
              <a:rPr lang="en-US" dirty="0"/>
              <a:t>Are they headed in the right direction?</a:t>
            </a:r>
          </a:p>
          <a:p>
            <a:pPr lvl="1" fontAlgn="base" hangingPunct="0"/>
            <a:r>
              <a:rPr lang="en-US" dirty="0"/>
              <a:t>Are they likely to experience long-term success?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86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Financial </a:t>
            </a:r>
            <a:r>
              <a:rPr lang="en-US" dirty="0"/>
              <a:t>analysis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Financial analysis</a:t>
            </a:r>
            <a:r>
              <a:rPr lang="en-US" dirty="0"/>
              <a:t> is the process of planning, maintaining, monitoring, controlling, and reporting the use of financial resources. It includes </a:t>
            </a:r>
            <a:r>
              <a:rPr lang="en-US" b="1" dirty="0"/>
              <a:t>finance</a:t>
            </a:r>
            <a:r>
              <a:rPr lang="en-US" dirty="0"/>
              <a:t> and </a:t>
            </a:r>
            <a:r>
              <a:rPr lang="en-US" b="1" dirty="0"/>
              <a:t>accounting.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1670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Strategic management (cont.)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 hangingPunct="0"/>
            <a:r>
              <a:rPr lang="en-US" dirty="0"/>
              <a:t>These questions can be answered by analyzing the strategic position of the company—and managing that position effectively.</a:t>
            </a:r>
          </a:p>
          <a:p>
            <a:pPr lvl="1" fontAlgn="base" hangingPunct="0"/>
            <a:r>
              <a:rPr lang="en-US" dirty="0"/>
              <a:t>Need to establish the organization’s capabilities</a:t>
            </a:r>
          </a:p>
          <a:p>
            <a:pPr lvl="1" fontAlgn="base" hangingPunct="0"/>
            <a:r>
              <a:rPr lang="en-US" dirty="0"/>
              <a:t>Need to determine how they can succeed in the long term and what will put them in reach of their goals</a:t>
            </a:r>
          </a:p>
          <a:p>
            <a:pPr lvl="1" fontAlgn="base" hangingPunct="0"/>
            <a:r>
              <a:rPr lang="en-US" dirty="0"/>
              <a:t>Need to </a:t>
            </a:r>
            <a:r>
              <a:rPr lang="en-US" i="1" dirty="0"/>
              <a:t>do</a:t>
            </a:r>
            <a:r>
              <a:rPr lang="en-US" dirty="0"/>
              <a:t> what they’re capable of doing to reach the goals they’ve set for themselves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8812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Strategic management (cont.)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 hangingPunct="0"/>
            <a:r>
              <a:rPr lang="en-US" dirty="0" smtClean="0"/>
              <a:t>Strategic </a:t>
            </a:r>
            <a:r>
              <a:rPr lang="en-US" dirty="0"/>
              <a:t>management involves long-term planning and organizing for future success.</a:t>
            </a:r>
          </a:p>
          <a:p>
            <a:pPr lvl="1" fontAlgn="base" hangingPunct="0"/>
            <a:r>
              <a:rPr lang="en-US" dirty="0"/>
              <a:t>Long-term planning involves creating the mission and vision of the business, determining its goals, and selecting strategies to support those goals.</a:t>
            </a:r>
          </a:p>
          <a:p>
            <a:pPr lvl="1" fontAlgn="base" hangingPunct="0"/>
            <a:r>
              <a:rPr lang="en-US" dirty="0"/>
              <a:t>Long-term planning shows how the business intends to accomplish this.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9094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Strategic management (cont.)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 hangingPunct="0"/>
            <a:r>
              <a:rPr lang="en-US" dirty="0" smtClean="0"/>
              <a:t>Organizing for future success includes:</a:t>
            </a:r>
            <a:endParaRPr lang="en-US" dirty="0"/>
          </a:p>
          <a:p>
            <a:pPr lvl="1" fontAlgn="base" hangingPunct="0"/>
            <a:r>
              <a:rPr lang="en-US" dirty="0" smtClean="0"/>
              <a:t>Determining </a:t>
            </a:r>
            <a:r>
              <a:rPr lang="en-US" dirty="0"/>
              <a:t>what will be required to reach the long-term goals of the business.</a:t>
            </a:r>
          </a:p>
          <a:p>
            <a:pPr lvl="1" fontAlgn="base" hangingPunct="0"/>
            <a:r>
              <a:rPr lang="en-US" dirty="0"/>
              <a:t>“Organizing” spells out how the business should be </a:t>
            </a:r>
            <a:r>
              <a:rPr lang="en-US" i="1" dirty="0"/>
              <a:t>set up</a:t>
            </a:r>
            <a:r>
              <a:rPr lang="en-US" dirty="0"/>
              <a:t> to meet its objectives.</a:t>
            </a:r>
          </a:p>
          <a:p>
            <a:pPr lvl="1" fontAlgn="base" hangingPunct="0"/>
            <a:r>
              <a:rPr lang="en-US" dirty="0"/>
              <a:t>If the business plan changes, then strategies and tactics will also likely change.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590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Financial </a:t>
            </a:r>
            <a:r>
              <a:rPr lang="en-US" dirty="0" smtClean="0"/>
              <a:t>analysis (cont.)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00417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 hangingPunct="0"/>
            <a:r>
              <a:rPr lang="en-US" dirty="0"/>
              <a:t>Businesses need money to make money, and </a:t>
            </a:r>
            <a:r>
              <a:rPr lang="en-US" b="1" dirty="0"/>
              <a:t>finance</a:t>
            </a:r>
            <a:r>
              <a:rPr lang="en-US" dirty="0"/>
              <a:t> activities help them obtain that money.</a:t>
            </a:r>
          </a:p>
          <a:p>
            <a:pPr lvl="1" fontAlgn="base" hangingPunct="0"/>
            <a:r>
              <a:rPr lang="en-US" dirty="0"/>
              <a:t>They need money for land, equipment, supplies, employees, and overhead expenses.</a:t>
            </a:r>
          </a:p>
          <a:p>
            <a:pPr lvl="1" fontAlgn="base" hangingPunct="0"/>
            <a:r>
              <a:rPr lang="en-US" dirty="0"/>
              <a:t>They need money for whatever it takes to run the business.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554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Financial </a:t>
            </a:r>
            <a:r>
              <a:rPr lang="en-US" dirty="0" smtClean="0"/>
              <a:t>analysis (cont.)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lvl="1" indent="0" fontAlgn="base" hangingPunct="0">
              <a:buNone/>
            </a:pPr>
            <a:r>
              <a:rPr lang="en-US" b="1" dirty="0"/>
              <a:t>They get this money from venture capital, debt, and equity.</a:t>
            </a:r>
          </a:p>
          <a:p>
            <a:pPr lvl="1" fontAlgn="base" hangingPunct="0"/>
            <a:r>
              <a:rPr lang="en-US" b="1" dirty="0" smtClean="0"/>
              <a:t>Venture </a:t>
            </a:r>
            <a:r>
              <a:rPr lang="en-US" b="1" dirty="0"/>
              <a:t>capital</a:t>
            </a:r>
            <a:r>
              <a:rPr lang="en-US" dirty="0"/>
              <a:t> is the money “angel” investors put into start-up businesses. The purpose is to get those start-up businesses off the ground. Investors look for long-term growth in return for their risky investment.</a:t>
            </a:r>
          </a:p>
          <a:p>
            <a:pPr lvl="1" fontAlgn="base" hangingPunct="0"/>
            <a:r>
              <a:rPr lang="en-US" dirty="0"/>
              <a:t>Using </a:t>
            </a:r>
            <a:r>
              <a:rPr lang="en-US" b="1" dirty="0"/>
              <a:t>debt</a:t>
            </a:r>
            <a:r>
              <a:rPr lang="en-US" dirty="0"/>
              <a:t> to finance a project involves issuing bonds or taking out loans that require principal and interest repayment over time.</a:t>
            </a:r>
          </a:p>
          <a:p>
            <a:pPr lvl="1" fontAlgn="base" hangingPunct="0"/>
            <a:r>
              <a:rPr lang="en-US" b="1" dirty="0"/>
              <a:t>Equity</a:t>
            </a:r>
            <a:r>
              <a:rPr lang="en-US" dirty="0"/>
              <a:t> (what the business owns or controls minus debt) is used when businesses sell shares of stock, company real estate, or other business assets to benefit a particular undertaking.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002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Financial analysis (cont.)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 hangingPunct="0"/>
            <a:r>
              <a:rPr lang="en-US" b="1" dirty="0"/>
              <a:t>Whatever finance method a business chooses, obtaining funds provides an important way to accomplish business goals.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23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Financial analysis (cont.)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 hangingPunct="0"/>
            <a:r>
              <a:rPr lang="en-US" dirty="0"/>
              <a:t>Financial analysis is also about keeping accurate and useful financial records—and analyzing and interpreting the recorded information. These activities form the basis of </a:t>
            </a:r>
            <a:r>
              <a:rPr lang="en-US" b="1" dirty="0"/>
              <a:t>accounting.</a:t>
            </a:r>
            <a:endParaRPr lang="en-US" dirty="0"/>
          </a:p>
          <a:p>
            <a:pPr lvl="1" fontAlgn="base" hangingPunct="0"/>
            <a:r>
              <a:rPr lang="en-US" dirty="0"/>
              <a:t>By accounting for all expenses, and comparing expenses to income, businesses can make judgments and predictions about their own financial status.</a:t>
            </a:r>
          </a:p>
          <a:p>
            <a:pPr lvl="1" fontAlgn="base" hangingPunct="0"/>
            <a:r>
              <a:rPr lang="en-US" dirty="0"/>
              <a:t>They can work toward:</a:t>
            </a:r>
          </a:p>
          <a:p>
            <a:pPr lvl="2" fontAlgn="base" hangingPunct="0"/>
            <a:r>
              <a:rPr lang="en-US" dirty="0"/>
              <a:t>Being able to pay their bills</a:t>
            </a:r>
          </a:p>
          <a:p>
            <a:pPr lvl="2" fontAlgn="base" hangingPunct="0"/>
            <a:r>
              <a:rPr lang="en-US" dirty="0"/>
              <a:t>Being able to make a healthy profit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882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Human </a:t>
            </a:r>
            <a:r>
              <a:rPr lang="en-US" dirty="0"/>
              <a:t>resources management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4400" b="1" dirty="0"/>
              <a:t>Human resources management</a:t>
            </a:r>
            <a:r>
              <a:rPr lang="en-US" sz="4400" dirty="0"/>
              <a:t> is the process of planning, staffing, leading, and organizing employees.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825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Human </a:t>
            </a:r>
            <a:r>
              <a:rPr lang="en-US" dirty="0"/>
              <a:t>resources </a:t>
            </a:r>
            <a:r>
              <a:rPr lang="en-US" dirty="0" smtClean="0"/>
              <a:t>management (cont.)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fontAlgn="base" hangingPunct="0"/>
            <a:r>
              <a:rPr lang="en-US" dirty="0"/>
              <a:t>Every business needs people to accomplish the tasks intended to meet business objectives.</a:t>
            </a:r>
          </a:p>
          <a:p>
            <a:pPr lvl="1" fontAlgn="base" hangingPunct="0"/>
            <a:r>
              <a:rPr lang="en-US" dirty="0"/>
              <a:t>Without employees, businesses would have difficulty operating.</a:t>
            </a:r>
          </a:p>
          <a:p>
            <a:pPr lvl="1" fontAlgn="base" hangingPunct="0"/>
            <a:r>
              <a:rPr lang="en-US" dirty="0"/>
              <a:t>Although specific robotic machines can “replace” employees in certain manufacturing situations.</a:t>
            </a:r>
          </a:p>
          <a:p>
            <a:pPr lvl="1" fontAlgn="base" hangingPunct="0"/>
            <a:r>
              <a:rPr lang="en-US" dirty="0"/>
              <a:t>Most businesses do not have machines that can perform job tasks as well as humans can.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2511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85</TotalTime>
  <Words>1414</Words>
  <Application>Microsoft Office PowerPoint</Application>
  <PresentationFormat>On-screen Show (4:3)</PresentationFormat>
  <Paragraphs>168</Paragraphs>
  <Slides>32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Types of Business Activities</vt:lpstr>
      <vt:lpstr>Primary Business Activities</vt:lpstr>
      <vt:lpstr> Financial analysis </vt:lpstr>
      <vt:lpstr> Financial analysis (cont.) </vt:lpstr>
      <vt:lpstr> Financial analysis (cont.) </vt:lpstr>
      <vt:lpstr> Financial analysis (cont.) </vt:lpstr>
      <vt:lpstr> Financial analysis (cont.) </vt:lpstr>
      <vt:lpstr> Human resources management </vt:lpstr>
      <vt:lpstr> Human resources management (cont.) </vt:lpstr>
      <vt:lpstr> Human resources management (cont.) </vt:lpstr>
      <vt:lpstr> Human resources management (cont.) </vt:lpstr>
      <vt:lpstr> Human resources management (cont.) </vt:lpstr>
      <vt:lpstr> Information management </vt:lpstr>
      <vt:lpstr> Information management (cont.) </vt:lpstr>
      <vt:lpstr> Information management (cont.) </vt:lpstr>
      <vt:lpstr> Information management (cont.) </vt:lpstr>
      <vt:lpstr> Information management (cont.) </vt:lpstr>
      <vt:lpstr> Marketing </vt:lpstr>
      <vt:lpstr> Marketing (cont.) </vt:lpstr>
      <vt:lpstr> Marketing (cont.) </vt:lpstr>
      <vt:lpstr> Marketing (cont.) </vt:lpstr>
      <vt:lpstr> Marketing (cont.) </vt:lpstr>
      <vt:lpstr> Operations management </vt:lpstr>
      <vt:lpstr> Operations (cont.) </vt:lpstr>
      <vt:lpstr> Operations (cont.) </vt:lpstr>
      <vt:lpstr> Operations (cont.) </vt:lpstr>
      <vt:lpstr> Operations (cont.) </vt:lpstr>
      <vt:lpstr> Strategic management </vt:lpstr>
      <vt:lpstr> Strategic management (cont.) </vt:lpstr>
      <vt:lpstr> Strategic management (cont.) </vt:lpstr>
      <vt:lpstr> Strategic management (cont.) </vt:lpstr>
      <vt:lpstr> Strategic management (cont.)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Business Activities</dc:title>
  <dc:creator>F141</dc:creator>
  <cp:lastModifiedBy>Marty Hawkins</cp:lastModifiedBy>
  <cp:revision>15</cp:revision>
  <dcterms:created xsi:type="dcterms:W3CDTF">2015-11-05T19:43:24Z</dcterms:created>
  <dcterms:modified xsi:type="dcterms:W3CDTF">2016-12-07T18:50:47Z</dcterms:modified>
</cp:coreProperties>
</file>