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76" r:id="rId2"/>
    <p:sldId id="278" r:id="rId3"/>
    <p:sldId id="279" r:id="rId4"/>
    <p:sldId id="28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99" r:id="rId13"/>
    <p:sldId id="290" r:id="rId14"/>
    <p:sldId id="264" r:id="rId15"/>
    <p:sldId id="293" r:id="rId16"/>
    <p:sldId id="294" r:id="rId17"/>
    <p:sldId id="297" r:id="rId18"/>
    <p:sldId id="291" r:id="rId19"/>
    <p:sldId id="265" r:id="rId20"/>
    <p:sldId id="266" r:id="rId21"/>
    <p:sldId id="267" r:id="rId22"/>
    <p:sldId id="292" r:id="rId23"/>
    <p:sldId id="269" r:id="rId24"/>
    <p:sldId id="270" r:id="rId25"/>
    <p:sldId id="282" r:id="rId26"/>
    <p:sldId id="283" r:id="rId27"/>
    <p:sldId id="298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iss" initials="L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39" autoAdjust="0"/>
  </p:normalViewPr>
  <p:slideViewPr>
    <p:cSldViewPr>
      <p:cViewPr varScale="1">
        <p:scale>
          <a:sx n="75" d="100"/>
          <a:sy n="75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17T11:12:27.722" idx="1">
    <p:pos x="5298" y="2688"/>
    <p:text>Resized image.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17T11:22:18.310" idx="7">
    <p:pos x="3456" y="2784"/>
    <p:text>graphic moved and slide restructured.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17T11:23:44.191" idx="8">
    <p:pos x="5088" y="2928"/>
    <p:text>Graphic moved and slide restructured. Next slide was removed.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1D70AA5-6FFD-463B-9EA7-2390682F3A15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263EA0C-9ABF-425F-B5F2-FE5ECF4D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58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845E12F-C7F3-4839-AF86-EE8F2FF3227B}" type="datetimeFigureOut">
              <a:rPr lang="en-US"/>
              <a:pPr>
                <a:defRPr/>
              </a:pPr>
              <a:t>11/2/2016</a:t>
            </a:fld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4AB49B7-CDBA-431B-8DD8-DC570803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73E4929-178C-49D7-B00C-01A28B653EBE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346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basic economic problem</a:t>
            </a:r>
            <a:r>
              <a:rPr lang="en-US" dirty="0" smtClean="0">
                <a:solidFill>
                  <a:srgbClr val="FF0000"/>
                </a:solidFill>
              </a:rPr>
              <a:t> exists due to limited resources for satisfying unlimited needs and wants.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Scarcity</a:t>
            </a:r>
            <a:r>
              <a:rPr lang="en-US" dirty="0" smtClean="0">
                <a:solidFill>
                  <a:srgbClr val="FF0000"/>
                </a:solidFill>
              </a:rPr>
              <a:t> is not having enough resources to satisfy the unlimited needs and wants.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The scarcity of resources for satisfying needs and wants influences choices.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6A71EDE-EDFE-412C-A850-A73E19ADB511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0702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Economic decision-making</a:t>
            </a:r>
            <a:r>
              <a:rPr lang="en-US" dirty="0" smtClean="0"/>
              <a:t> is the process of choosing which wants, among several options, will be satisfied.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Tradeoff</a:t>
            </a:r>
            <a:r>
              <a:rPr lang="en-US" dirty="0" smtClean="0"/>
              <a:t> is the process of giving up something for gaining something else. </a:t>
            </a:r>
          </a:p>
          <a:p>
            <a:pPr eaLnBrk="1" hangingPunct="1"/>
            <a:r>
              <a:rPr lang="en-US" b="1" dirty="0" smtClean="0"/>
              <a:t>Opportunity cost</a:t>
            </a:r>
            <a:r>
              <a:rPr lang="en-US" dirty="0" smtClean="0"/>
              <a:t> is the value of the next-best alternative that you did not choose.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5449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BF19F2A-6D22-4A38-8E7F-015BEE64E6A9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0565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Economic </a:t>
            </a:r>
            <a:r>
              <a:rPr lang="en-US" b="1" dirty="0" smtClean="0"/>
              <a:t>decision-making</a:t>
            </a:r>
            <a:r>
              <a:rPr lang="en-US" dirty="0" smtClean="0"/>
              <a:t> is a means of choosing a course of action among several alternatives.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6116C1F-FA8E-4006-9AEE-71B0E1175902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77660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BB3F96C-EBCA-47F4-A888-1007FADC7E3E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5256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E82F1D5-8288-4F1E-BD95-147FDBF045A7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3569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964BFEA-2D84-4B9B-A23D-F1AA6A4BE56D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09388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ADEB6B-A6F3-42A7-B94B-8A2728B90A2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7933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All economies must answer three economic questions.</a:t>
            </a:r>
          </a:p>
          <a:p>
            <a:pPr lvl="1" eaLnBrk="1" hangingPunct="1"/>
            <a:r>
              <a:rPr lang="en-US" dirty="0" smtClean="0"/>
              <a:t>What to produce?</a:t>
            </a:r>
          </a:p>
          <a:p>
            <a:pPr lvl="1" eaLnBrk="1" hangingPunct="1"/>
            <a:r>
              <a:rPr lang="en-US" dirty="0" smtClean="0"/>
              <a:t>How to produce?</a:t>
            </a:r>
          </a:p>
          <a:p>
            <a:pPr lvl="1" eaLnBrk="1" hangingPunct="1"/>
            <a:r>
              <a:rPr lang="en-US" dirty="0" smtClean="0"/>
              <a:t>For whom to produce?</a:t>
            </a:r>
          </a:p>
        </p:txBody>
      </p:sp>
    </p:spTree>
    <p:extLst>
      <p:ext uri="{BB962C8B-B14F-4D97-AF65-F5344CB8AC3E}">
        <p14:creationId xmlns:p14="http://schemas.microsoft.com/office/powerpoint/2010/main" val="33690900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An </a:t>
            </a:r>
            <a:r>
              <a:rPr lang="en-US" b="1" dirty="0" smtClean="0"/>
              <a:t>economic system </a:t>
            </a:r>
            <a:r>
              <a:rPr lang="en-US" dirty="0" smtClean="0"/>
              <a:t>is a nation’s plan for answering the three economic questions.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4BD4F89-9E3E-422E-9AD1-C404A14AE442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2744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8ECBE07-857D-4DC3-98CB-A861E6B193D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124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command</a:t>
            </a:r>
            <a:r>
              <a:rPr lang="en-US" dirty="0" smtClean="0"/>
              <a:t>, or communist, </a:t>
            </a:r>
            <a:r>
              <a:rPr lang="en-US" b="1" dirty="0" smtClean="0"/>
              <a:t>economy</a:t>
            </a:r>
            <a:r>
              <a:rPr lang="en-US" dirty="0" smtClean="0"/>
              <a:t> is an economics system in which the government owns resources and dictates what is produced.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market</a:t>
            </a:r>
            <a:r>
              <a:rPr lang="en-US" dirty="0" smtClean="0"/>
              <a:t> </a:t>
            </a:r>
            <a:r>
              <a:rPr lang="en-US" b="1" dirty="0" smtClean="0"/>
              <a:t>economy</a:t>
            </a:r>
            <a:r>
              <a:rPr lang="en-US" dirty="0" smtClean="0"/>
              <a:t> is an economics system where goods and services are owned and controlled by the people.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marketplace</a:t>
            </a:r>
            <a:r>
              <a:rPr lang="en-US" dirty="0" smtClean="0"/>
              <a:t> is anywhere that goods or services exchange hands.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 a </a:t>
            </a:r>
            <a:r>
              <a:rPr lang="en-US" b="1" dirty="0" smtClean="0"/>
              <a:t>traditional economy</a:t>
            </a:r>
            <a:r>
              <a:rPr lang="en-US" dirty="0" smtClean="0"/>
              <a:t>, goods and services are produced the way it has always been done (customs) and centered on family.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mixed economy</a:t>
            </a:r>
            <a:r>
              <a:rPr lang="en-US" dirty="0" smtClean="0"/>
              <a:t> combines the elements of the command and market economies.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740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17D616D-7054-4CBA-ABFD-0C1D093EE3BC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53084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Capitalism allows the freedom of consumption and production of goods and services.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economic system of the United States is based on capitalism.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687ADAE-C48D-42C0-8A50-07B29A172F93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4349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Private property</a:t>
            </a:r>
            <a:r>
              <a:rPr lang="en-US" dirty="0" smtClean="0"/>
              <a:t> – can own, use, or dispose of things of value.</a:t>
            </a:r>
          </a:p>
          <a:p>
            <a:pPr eaLnBrk="1" hangingPunct="1"/>
            <a:r>
              <a:rPr lang="en-US" b="1" dirty="0" smtClean="0"/>
              <a:t>Freedom of choice</a:t>
            </a:r>
            <a:r>
              <a:rPr lang="en-US" dirty="0" smtClean="0"/>
              <a:t> – can make decisions independently and must accept consequences of those decisions.</a:t>
            </a:r>
          </a:p>
          <a:p>
            <a:pPr eaLnBrk="1" hangingPunct="1"/>
            <a:r>
              <a:rPr lang="en-US" b="1" dirty="0" smtClean="0"/>
              <a:t>Profit</a:t>
            </a:r>
            <a:r>
              <a:rPr lang="en-US" dirty="0" smtClean="0"/>
              <a:t> – money left from sales after all of the costs of operating a business have been paid.</a:t>
            </a:r>
          </a:p>
          <a:p>
            <a:pPr eaLnBrk="1" hangingPunct="1"/>
            <a:r>
              <a:rPr lang="en-US" b="1" dirty="0" smtClean="0"/>
              <a:t>Competition</a:t>
            </a:r>
            <a:r>
              <a:rPr lang="en-US" dirty="0" smtClean="0"/>
              <a:t> – the rivalry among businesses to sell their goods and services.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14110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consumer</a:t>
            </a:r>
            <a:r>
              <a:rPr lang="en-US" dirty="0" smtClean="0"/>
              <a:t> buys and uses goods and services. Consumers decide what to buy, where to buy, from whom to buy, and what price they are willing to pay.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3062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Producers</a:t>
            </a:r>
            <a:r>
              <a:rPr lang="en-US" dirty="0" smtClean="0"/>
              <a:t> are individuals and organizations that determine what products and services will be available for sale.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Producers determine what products and services will be available, what needs and wants they will satisfy, and the prices they want to receive.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85393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eaLnBrk="1" hangingPunct="1"/>
            <a:r>
              <a:rPr lang="en-US" b="1" dirty="0" smtClean="0"/>
              <a:t>Demand</a:t>
            </a:r>
            <a:r>
              <a:rPr lang="en-US" dirty="0" smtClean="0"/>
              <a:t> is the quantity of goods or services that consumers are willing and able to buy.</a:t>
            </a:r>
          </a:p>
          <a:p>
            <a:pPr marL="0" lvl="1" eaLnBrk="1" hangingPunct="1"/>
            <a:r>
              <a:rPr lang="en-US" b="1" dirty="0" smtClean="0"/>
              <a:t>Supply</a:t>
            </a:r>
            <a:r>
              <a:rPr lang="en-US" dirty="0" smtClean="0"/>
              <a:t> refers to the quantity of goods or services that businesses are willing and able to provide.</a:t>
            </a:r>
          </a:p>
          <a:p>
            <a:pPr eaLnBrk="1" hangingPunct="1"/>
            <a:r>
              <a:rPr lang="en-US" dirty="0" smtClean="0"/>
              <a:t>Producers establish the quantity of goods or services that will be produced to meet the demands of consumers.</a:t>
            </a:r>
          </a:p>
          <a:p>
            <a:pPr eaLnBrk="1" hangingPunct="1"/>
            <a:r>
              <a:rPr lang="en-US" dirty="0" smtClean="0"/>
              <a:t>Consumers set the demand for goods and services. Demand influences how much producers will supply.</a:t>
            </a:r>
          </a:p>
          <a:p>
            <a:pPr eaLnBrk="1" hangingPunct="1"/>
            <a:r>
              <a:rPr lang="en-US" dirty="0" smtClean="0"/>
              <a:t>Use the following slides to explain supply and demand using graphs.</a:t>
            </a:r>
          </a:p>
          <a:p>
            <a:pPr eaLnBrk="1" hangingPunct="1"/>
            <a:r>
              <a:rPr lang="en-US" dirty="0" smtClean="0"/>
              <a:t>Demand Examples:  </a:t>
            </a:r>
          </a:p>
          <a:p>
            <a:pPr eaLnBrk="1" hangingPunct="1"/>
            <a:r>
              <a:rPr lang="en-US" dirty="0" smtClean="0"/>
              <a:t>High demand for a new gaming console or electronic item causes the price to rise. </a:t>
            </a:r>
          </a:p>
          <a:p>
            <a:pPr eaLnBrk="1" hangingPunct="1"/>
            <a:r>
              <a:rPr lang="en-US" dirty="0" smtClean="0"/>
              <a:t>Last year’s fashions go “out of style” and drop in price occurred. </a:t>
            </a:r>
          </a:p>
          <a:p>
            <a:pPr eaLnBrk="1" hangingPunct="1"/>
            <a:r>
              <a:rPr lang="en-US" dirty="0" smtClean="0"/>
              <a:t>Supply Examples:  </a:t>
            </a:r>
          </a:p>
          <a:p>
            <a:pPr eaLnBrk="1" hangingPunct="1"/>
            <a:r>
              <a:rPr lang="en-US" dirty="0" smtClean="0"/>
              <a:t>Many companies are creating an mp3 player, therefore the price drops. </a:t>
            </a:r>
          </a:p>
          <a:p>
            <a:pPr eaLnBrk="1" hangingPunct="1"/>
            <a:r>
              <a:rPr lang="en-US" dirty="0" smtClean="0"/>
              <a:t>Only a few companies started selling tablets, such as the </a:t>
            </a:r>
            <a:r>
              <a:rPr lang="en-US" dirty="0" err="1" smtClean="0"/>
              <a:t>iPad</a:t>
            </a:r>
            <a:r>
              <a:rPr lang="en-US" dirty="0" smtClean="0"/>
              <a:t>, so the price was high when they were introduced to the public.</a:t>
            </a:r>
          </a:p>
        </p:txBody>
      </p:sp>
    </p:spTree>
    <p:extLst>
      <p:ext uri="{BB962C8B-B14F-4D97-AF65-F5344CB8AC3E}">
        <p14:creationId xmlns:p14="http://schemas.microsoft.com/office/powerpoint/2010/main" val="31827171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eaLnBrk="1" hangingPunct="1"/>
            <a:r>
              <a:rPr lang="en-US" b="1" dirty="0" smtClean="0"/>
              <a:t>Demand</a:t>
            </a:r>
            <a:r>
              <a:rPr lang="en-US" dirty="0" smtClean="0"/>
              <a:t> is the quantity of goods or services that consumers are willing and able to buy.</a:t>
            </a:r>
          </a:p>
          <a:p>
            <a:pPr marL="0" lvl="1" eaLnBrk="1" hangingPunct="1"/>
            <a:r>
              <a:rPr lang="en-US" b="1" dirty="0" smtClean="0"/>
              <a:t>Supply</a:t>
            </a:r>
            <a:r>
              <a:rPr lang="en-US" dirty="0" smtClean="0"/>
              <a:t> refers to the quantity of goods or services that businesses are willing and able to provide.</a:t>
            </a:r>
          </a:p>
          <a:p>
            <a:pPr eaLnBrk="1" hangingPunct="1"/>
            <a:r>
              <a:rPr lang="en-US" dirty="0" smtClean="0"/>
              <a:t>Producers establish the quantity of goods or services that will be produced to meet the demands of consumers.</a:t>
            </a:r>
          </a:p>
          <a:p>
            <a:pPr eaLnBrk="1" hangingPunct="1"/>
            <a:r>
              <a:rPr lang="en-US" dirty="0" smtClean="0"/>
              <a:t>Consumers set the demand for goods and services. Demand influences how much producers will supply.</a:t>
            </a:r>
          </a:p>
          <a:p>
            <a:pPr eaLnBrk="1" hangingPunct="1"/>
            <a:r>
              <a:rPr lang="en-US" dirty="0" smtClean="0"/>
              <a:t>Use the following slides to explain supply and demand using graphs.</a:t>
            </a:r>
          </a:p>
          <a:p>
            <a:pPr eaLnBrk="1" hangingPunct="1"/>
            <a:r>
              <a:rPr lang="en-US" dirty="0" smtClean="0"/>
              <a:t>Demand Examples:  </a:t>
            </a:r>
          </a:p>
          <a:p>
            <a:pPr eaLnBrk="1" hangingPunct="1"/>
            <a:r>
              <a:rPr lang="en-US" dirty="0" smtClean="0"/>
              <a:t>High demand for a new gaming console or electronic item causes the price to rise. </a:t>
            </a:r>
          </a:p>
          <a:p>
            <a:pPr eaLnBrk="1" hangingPunct="1"/>
            <a:r>
              <a:rPr lang="en-US" dirty="0" smtClean="0"/>
              <a:t>Last year’s fashions go “out of style” and drop in price occurred. </a:t>
            </a:r>
          </a:p>
          <a:p>
            <a:pPr eaLnBrk="1" hangingPunct="1"/>
            <a:r>
              <a:rPr lang="en-US" dirty="0" smtClean="0"/>
              <a:t>Supply Examples:  </a:t>
            </a:r>
          </a:p>
          <a:p>
            <a:pPr eaLnBrk="1" hangingPunct="1"/>
            <a:r>
              <a:rPr lang="en-US" dirty="0" smtClean="0"/>
              <a:t>Many companies are creating an mp3 player, therefore the price drops. </a:t>
            </a:r>
          </a:p>
          <a:p>
            <a:pPr eaLnBrk="1" hangingPunct="1"/>
            <a:r>
              <a:rPr lang="en-US" dirty="0" smtClean="0"/>
              <a:t>Only a few companies started selling tablets, such as the </a:t>
            </a:r>
            <a:r>
              <a:rPr lang="en-US" dirty="0" err="1" smtClean="0"/>
              <a:t>iPad</a:t>
            </a:r>
            <a:r>
              <a:rPr lang="en-US" dirty="0" smtClean="0"/>
              <a:t>, so the price was high when they were introduced to the public.</a:t>
            </a:r>
          </a:p>
        </p:txBody>
      </p:sp>
    </p:spTree>
    <p:extLst>
      <p:ext uri="{BB962C8B-B14F-4D97-AF65-F5344CB8AC3E}">
        <p14:creationId xmlns:p14="http://schemas.microsoft.com/office/powerpoint/2010/main" val="10860277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9A84D17-7FBC-4BF9-9F63-B5E01C50D1AD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44335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3319161-A7C2-4449-A9BD-E91D61A2359C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3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BB754AF-0291-479F-8E4A-A530D9DFBF9B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204738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2B28744-7E3E-4702-B314-62EB59DBA9D5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935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EE806AF-E30D-47B2-99C3-4A557B570E3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181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Needs</a:t>
            </a:r>
            <a:r>
              <a:rPr lang="en-US" smtClean="0"/>
              <a:t> are required in order to live.</a:t>
            </a:r>
          </a:p>
          <a:p>
            <a:pPr eaLnBrk="1" hangingPunct="1"/>
            <a:r>
              <a:rPr lang="en-US" b="1" smtClean="0"/>
              <a:t>Wants</a:t>
            </a:r>
            <a:r>
              <a:rPr lang="en-US" smtClean="0"/>
              <a:t> are things that add comfort and pleasure to your life.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6446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Goods</a:t>
            </a:r>
            <a:r>
              <a:rPr lang="en-US" dirty="0" smtClean="0"/>
              <a:t> are things that you can see and touch.</a:t>
            </a:r>
          </a:p>
          <a:p>
            <a:pPr eaLnBrk="1" hangingPunct="1"/>
            <a:r>
              <a:rPr lang="en-US" b="1" dirty="0" smtClean="0"/>
              <a:t>Services</a:t>
            </a:r>
            <a:r>
              <a:rPr lang="en-US" dirty="0" smtClean="0"/>
              <a:t> are activities that are consumed at the same time they are produced.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862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Economic resources</a:t>
            </a:r>
            <a:r>
              <a:rPr lang="en-US" dirty="0" smtClean="0"/>
              <a:t>, also called factors of production, are the means through which goods and services are produced.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882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Natural resources </a:t>
            </a:r>
            <a:r>
              <a:rPr lang="en-US" dirty="0" smtClean="0"/>
              <a:t>are raw materials produced by nature.</a:t>
            </a:r>
          </a:p>
          <a:p>
            <a:pPr eaLnBrk="1" hangingPunct="1"/>
            <a:r>
              <a:rPr lang="en-US" b="1" dirty="0" smtClean="0"/>
              <a:t>Human resources </a:t>
            </a:r>
            <a:r>
              <a:rPr lang="en-US" dirty="0" smtClean="0"/>
              <a:t>are the people who contribute physical and mental energy to the production process.</a:t>
            </a:r>
            <a:endParaRPr lang="en-US" b="1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C8FDE82-D9A6-498B-9BBD-01FDD1E6C107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0825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Capital resources</a:t>
            </a:r>
            <a:r>
              <a:rPr lang="en-US" dirty="0" smtClean="0"/>
              <a:t> are the tools, equipment, and buildings that are used to produce goods and services. </a:t>
            </a:r>
          </a:p>
          <a:p>
            <a:pPr eaLnBrk="1" hangingPunct="1"/>
            <a:endParaRPr lang="en-US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BBA58D2-D18D-464B-BFC9-D6C8198B9480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502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898924-3559-4E82-A2A5-1A5C69E950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C65D9-0FAB-42CF-AF7D-32BC987E51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5F15FF7-A3CF-48D1-A426-0273A7388C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7E7E5-C697-4DA1-A3E6-AA35997EC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87426CA-218E-4AE4-A0AF-1E721470F2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639A9-CF89-4BC8-800F-9A039FF0C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30CD4-3AA0-4F5C-A171-1738204116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CD155-4B6A-4EA3-B053-F5AE74550E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2D2B7-302A-4223-A3E7-1492B2ECDE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981072-D3C6-4669-A68F-9CA7C01F5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91D72-71ED-4975-ABAE-636D3B2FC7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C410D8-F3D5-4995-A62C-33F86D594E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ertube.com/viewVideo.php?video_id=148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gi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6400800" cy="1752600"/>
          </a:xfrm>
        </p:spPr>
        <p:txBody>
          <a:bodyPr/>
          <a:lstStyle/>
          <a:p>
            <a:pPr algn="ctr"/>
            <a:r>
              <a:rPr lang="en-US" b="1" dirty="0" smtClean="0"/>
              <a:t>Understand the role of business in the global economy.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95986C-8414-460A-BB1F-42FCF79165A8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5867400" cy="2057400"/>
          </a:xfrm>
        </p:spPr>
        <p:txBody>
          <a:bodyPr/>
          <a:lstStyle/>
          <a:p>
            <a:r>
              <a:rPr lang="en-US" b="1" dirty="0" smtClean="0"/>
              <a:t>Essential Standard 1.00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the </a:t>
            </a:r>
            <a:r>
              <a:rPr lang="en-US" sz="2800" b="1" dirty="0" smtClean="0"/>
              <a:t>basic economic problem</a:t>
            </a:r>
            <a:r>
              <a:rPr lang="en-US" sz="28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The </a:t>
            </a:r>
            <a:r>
              <a:rPr lang="en-US" sz="2600" b="1" dirty="0">
                <a:solidFill>
                  <a:srgbClr val="0070C0"/>
                </a:solidFill>
              </a:rPr>
              <a:t>basic economic problem</a:t>
            </a:r>
            <a:r>
              <a:rPr lang="en-US" sz="2600" dirty="0">
                <a:solidFill>
                  <a:srgbClr val="0070C0"/>
                </a:solidFill>
              </a:rPr>
              <a:t> exists due to limited resources for satisfying unlimited needs and wants.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is </a:t>
            </a:r>
            <a:r>
              <a:rPr lang="en-US" sz="2800" b="1" dirty="0" smtClean="0"/>
              <a:t>scarcity</a:t>
            </a:r>
            <a:r>
              <a:rPr lang="en-US" sz="28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0070C0"/>
                </a:solidFill>
              </a:rPr>
              <a:t>not having enough resources to satisfy the unlimited needs and wants.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0797F2-485C-4F9E-BA66-AF8ECD924D05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Satisfying Needs and Wants continued</a:t>
            </a:r>
          </a:p>
        </p:txBody>
      </p:sp>
      <p:pic>
        <p:nvPicPr>
          <p:cNvPr id="11269" name="Picture 5" descr="C:\Documents and Settings\Lcriss\Local Settings\Temporary Internet Files\Content.IE5\S58EM3SV\MC90044152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37170"/>
            <a:ext cx="16002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5761419"/>
            <a:ext cx="50292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The scarcity of resources for satisfying needs and wants influences choices.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What is the purpose of </a:t>
            </a:r>
            <a:r>
              <a:rPr lang="en-US" sz="2800" b="1" dirty="0" smtClean="0">
                <a:solidFill>
                  <a:srgbClr val="0070C0"/>
                </a:solidFill>
              </a:rPr>
              <a:t>economic decision-making</a:t>
            </a:r>
            <a:r>
              <a:rPr lang="en-US" sz="2800" dirty="0" smtClean="0">
                <a:solidFill>
                  <a:srgbClr val="0070C0"/>
                </a:solidFill>
              </a:rPr>
              <a:t>? </a:t>
            </a:r>
            <a:endParaRPr lang="en-US" sz="2800" dirty="0">
              <a:solidFill>
                <a:srgbClr val="0070C0"/>
              </a:solidFill>
            </a:endParaRP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process of choosing which wants, among several options, will be satisfied.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What happens to choices in a </a:t>
            </a:r>
            <a:r>
              <a:rPr lang="en-US" sz="2800" b="1" dirty="0" smtClean="0">
                <a:solidFill>
                  <a:srgbClr val="0070C0"/>
                </a:solidFill>
              </a:rPr>
              <a:t>tradeoff</a:t>
            </a:r>
            <a:r>
              <a:rPr lang="en-US" sz="2800" dirty="0" smtClean="0">
                <a:solidFill>
                  <a:srgbClr val="0070C0"/>
                </a:solidFill>
              </a:rPr>
              <a:t>?</a:t>
            </a:r>
          </a:p>
          <a:p>
            <a:pPr lvl="1"/>
            <a:r>
              <a:rPr lang="en-US" sz="2800" dirty="0"/>
              <a:t>the process of giving up something for gaining something else. 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What is </a:t>
            </a:r>
            <a:r>
              <a:rPr lang="en-US" sz="2800" b="1" dirty="0" smtClean="0">
                <a:solidFill>
                  <a:srgbClr val="0070C0"/>
                </a:solidFill>
              </a:rPr>
              <a:t>opportunity cost</a:t>
            </a:r>
            <a:r>
              <a:rPr lang="en-US" sz="2800" dirty="0" smtClean="0">
                <a:solidFill>
                  <a:srgbClr val="0070C0"/>
                </a:solidFill>
              </a:rPr>
              <a:t> ?</a:t>
            </a:r>
          </a:p>
          <a:p>
            <a:pPr lvl="1"/>
            <a:r>
              <a:rPr lang="en-US" sz="2800" dirty="0"/>
              <a:t>the value of the next-best alternative that you did not choose.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AFE5AA-C304-4125-A885-3A4D4DFF3137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Satisfying Needs and Wants continued</a:t>
            </a:r>
          </a:p>
        </p:txBody>
      </p:sp>
      <p:pic>
        <p:nvPicPr>
          <p:cNvPr id="12292" name="Picture 4" descr="j02382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693" y="3124200"/>
            <a:ext cx="1512211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www.teachertube.com/viewVideo.php?video_id=14871</a:t>
            </a:r>
            <a:endParaRPr lang="en-US" u="sng" dirty="0" smtClean="0"/>
          </a:p>
          <a:p>
            <a:endParaRPr lang="en-US" u="sng" dirty="0"/>
          </a:p>
          <a:p>
            <a:r>
              <a:rPr lang="en-US" dirty="0" smtClean="0"/>
              <a:t>(3:39)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7E7E5-C697-4DA1-A3E6-AA35997ECC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AND WANTS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8B5D38-D734-4588-959D-703B5F7A319E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Six steps of economic decision-making </a:t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5122" name="Picture 2" descr="C:\Users\catwoman\AppData\Local\Microsoft\Windows\Temporary Internet Files\Content.IE5\UECA9H02\MC9003832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28999"/>
            <a:ext cx="3810000" cy="256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What is </a:t>
            </a:r>
            <a:r>
              <a:rPr lang="en-US" b="1" dirty="0" smtClean="0"/>
              <a:t>economic decision-making</a:t>
            </a:r>
            <a:r>
              <a:rPr lang="en-US" dirty="0" smtClean="0"/>
              <a:t>?</a:t>
            </a:r>
          </a:p>
          <a:p>
            <a:r>
              <a:rPr lang="en-US" dirty="0"/>
              <a:t>means of choosing a course of action among several alternatives. </a:t>
            </a:r>
          </a:p>
          <a:p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are the 6 steps of economic decision-making?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Defining the problem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Identifying choices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Evaluating the advantages and disadvantages of each choice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Choosing one choice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Acting on the choice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Reviewing the decision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0C2F129-FC54-4ADA-834E-DBF3AFC226AE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Decision-Making</a:t>
            </a:r>
          </a:p>
        </p:txBody>
      </p:sp>
      <p:pic>
        <p:nvPicPr>
          <p:cNvPr id="14340" name="Picture 4" descr="j02382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0"/>
            <a:ext cx="18018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2800" dirty="0" smtClean="0"/>
              <a:t>Try to solve a problem</a:t>
            </a:r>
          </a:p>
          <a:p>
            <a:pPr algn="ctr"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400" b="1" dirty="0" smtClean="0"/>
              <a:t>Problem</a:t>
            </a:r>
            <a:r>
              <a:rPr lang="en-US" sz="2400" dirty="0" smtClean="0"/>
              <a:t>: 	Adjust the foundation of a house</a:t>
            </a:r>
          </a:p>
          <a:p>
            <a:pPr>
              <a:buFontTx/>
              <a:buNone/>
            </a:pPr>
            <a:r>
              <a:rPr lang="en-US" sz="2400" b="1" dirty="0" smtClean="0"/>
              <a:t>Choices</a:t>
            </a:r>
            <a:r>
              <a:rPr lang="en-US" sz="2400" dirty="0" smtClean="0"/>
              <a:t>: 	Ignore the problem</a:t>
            </a:r>
          </a:p>
          <a:p>
            <a:pPr>
              <a:buFontTx/>
              <a:buNone/>
            </a:pPr>
            <a:r>
              <a:rPr lang="en-US" sz="2400" dirty="0" smtClean="0"/>
              <a:t>		        Contact companies located in the same city</a:t>
            </a:r>
          </a:p>
          <a:p>
            <a:pPr>
              <a:buFontTx/>
              <a:buNone/>
            </a:pPr>
            <a:r>
              <a:rPr lang="en-US" sz="2400" dirty="0" smtClean="0"/>
              <a:t>			Contact companies located in the next city</a:t>
            </a:r>
          </a:p>
          <a:p>
            <a:pPr>
              <a:buFontTx/>
              <a:buNone/>
            </a:pPr>
            <a:r>
              <a:rPr lang="en-US" sz="2400" dirty="0" smtClean="0"/>
              <a:t>			Contact companies located in other cities 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What choice would you make?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C0EBB8-F435-4230-AA7A-2024AF406B0B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smtClean="0"/>
              <a:t>Economic Decision-Making continued</a:t>
            </a:r>
          </a:p>
        </p:txBody>
      </p:sp>
      <p:pic>
        <p:nvPicPr>
          <p:cNvPr id="15365" name="Picture 5" descr="C:\Documents and Settings\Lcriss\Local Settings\Temporary Internet Files\Content.IE5\FH3NS9O7\MC9001495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66800"/>
            <a:ext cx="1674813" cy="131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800" b="1" smtClean="0"/>
          </a:p>
          <a:p>
            <a:r>
              <a:rPr lang="en-US" sz="2800" b="1" smtClean="0"/>
              <a:t>Some advantages</a:t>
            </a:r>
            <a:r>
              <a:rPr lang="en-US" sz="2800" smtClean="0"/>
              <a:t>: location of local companies, companies that guarantee of services, and companies that provides simple explanation of necessary services</a:t>
            </a:r>
          </a:p>
          <a:p>
            <a:endParaRPr lang="en-US" sz="2800" smtClean="0"/>
          </a:p>
          <a:p>
            <a:r>
              <a:rPr lang="en-US" sz="2800" b="1" smtClean="0"/>
              <a:t>Some disadvantages</a:t>
            </a:r>
            <a:r>
              <a:rPr lang="en-US" sz="2800" smtClean="0"/>
              <a:t>: prices for services and location of company in next city or other cities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847B8A-5554-404B-B622-E991B7AA6A4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smtClean="0"/>
              <a:t>Economic Decision-Making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smtClean="0"/>
              <a:t>Choosing one choice</a:t>
            </a:r>
            <a:r>
              <a:rPr lang="en-US" sz="2800" smtClean="0"/>
              <a:t>: A local company that guarantees services and provides simple explanation of services.</a:t>
            </a:r>
          </a:p>
          <a:p>
            <a:endParaRPr lang="en-US" sz="2800" smtClean="0"/>
          </a:p>
          <a:p>
            <a:r>
              <a:rPr lang="en-US" sz="2800" b="1" smtClean="0"/>
              <a:t>Acting on choice: </a:t>
            </a:r>
            <a:r>
              <a:rPr lang="en-US" sz="2800" smtClean="0"/>
              <a:t>Schedule for local company to provide services of adjusting foundation of house.</a:t>
            </a:r>
          </a:p>
          <a:p>
            <a:endParaRPr lang="en-US" b="1" smtClean="0"/>
          </a:p>
          <a:p>
            <a:r>
              <a:rPr lang="en-US" sz="2800" b="1" smtClean="0"/>
              <a:t>Reviewing decision</a:t>
            </a:r>
            <a:r>
              <a:rPr lang="en-US" sz="2800" smtClean="0"/>
              <a:t>: Routinely check on condition of foundation of house.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4B9C58-57BF-42CD-8FDC-3F265FE9DEE3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smtClean="0"/>
              <a:t>Economic Decision-Making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044350-3E14-4EC4-B1F7-6F58F3C3304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6324600" cy="1828800"/>
          </a:xfrm>
        </p:spPr>
        <p:txBody>
          <a:bodyPr/>
          <a:lstStyle/>
          <a:p>
            <a:r>
              <a:rPr lang="en-US" sz="4000" dirty="0" smtClean="0"/>
              <a:t>Main types of</a:t>
            </a:r>
            <a:br>
              <a:rPr lang="en-US" sz="4000" dirty="0" smtClean="0"/>
            </a:br>
            <a:r>
              <a:rPr lang="en-US" sz="4000" dirty="0" smtClean="0"/>
              <a:t> economic systems</a:t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6147" name="Picture 3" descr="C:\Users\catwoman\AppData\Local\Microsoft\Windows\Temporary Internet Files\Content.IE5\VN83XBII\MC9002811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799"/>
            <a:ext cx="3561030" cy="335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What are the three economic questions that all economies must answer?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B5F01F-0FFD-438F-8FB9-6BAF428D7B1F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Systems</a:t>
            </a:r>
          </a:p>
        </p:txBody>
      </p:sp>
      <p:pic>
        <p:nvPicPr>
          <p:cNvPr id="19460" name="Picture 7" descr="j03155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4342606"/>
            <a:ext cx="25146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2590800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en-US" sz="2800" b="1" dirty="0" smtClean="0"/>
              <a:t>What to produce?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en-US" sz="2800" b="1" dirty="0" smtClean="0"/>
              <a:t>How to produce?</a:t>
            </a:r>
          </a:p>
          <a:p>
            <a:pPr marL="914400" lvl="1" indent="-457200" eaLnBrk="1" hangingPunct="1">
              <a:buFont typeface="Arial" pitchFamily="34" charset="0"/>
              <a:buChar char="•"/>
            </a:pPr>
            <a:r>
              <a:rPr lang="en-US" sz="2800" b="1" dirty="0" smtClean="0"/>
              <a:t>For whom to produce?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1100" y="2209800"/>
            <a:ext cx="4724400" cy="1752600"/>
          </a:xfrm>
        </p:spPr>
        <p:txBody>
          <a:bodyPr/>
          <a:lstStyle/>
          <a:p>
            <a:pPr algn="ctr"/>
            <a:r>
              <a:rPr lang="en-US" b="1" dirty="0" smtClean="0"/>
              <a:t>Understand economic systems.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7EDA52-8AED-4C09-9811-2457546AF95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5715000" cy="1470025"/>
          </a:xfrm>
        </p:spPr>
        <p:txBody>
          <a:bodyPr/>
          <a:lstStyle/>
          <a:p>
            <a:r>
              <a:rPr lang="en-US" b="1" dirty="0" smtClean="0"/>
              <a:t>Objective 1.01</a:t>
            </a:r>
          </a:p>
        </p:txBody>
      </p:sp>
      <p:pic>
        <p:nvPicPr>
          <p:cNvPr id="5" name="Picture 2" descr="C:\Users\catwoman\AppData\Local\Microsoft\Windows\Temporary Internet Files\Content.IE5\TGFG489Y\MP900449076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38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What is an</a:t>
            </a:r>
            <a:r>
              <a:rPr lang="en-US" sz="2400" b="1" dirty="0" smtClean="0"/>
              <a:t> economic system</a:t>
            </a:r>
            <a:r>
              <a:rPr lang="en-US" sz="2400" dirty="0" smtClean="0"/>
              <a:t>?</a:t>
            </a:r>
          </a:p>
          <a:p>
            <a:pPr lvl="1"/>
            <a:r>
              <a:rPr lang="en-US" sz="2200" dirty="0"/>
              <a:t>a nation’s plan for answering the three economic questions.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The main types of economic systems are:</a:t>
            </a:r>
          </a:p>
          <a:p>
            <a:pPr lvl="1" eaLnBrk="1" hangingPunct="1"/>
            <a:r>
              <a:rPr lang="en-US" sz="2400" dirty="0" smtClean="0"/>
              <a:t>Command or Communist </a:t>
            </a:r>
          </a:p>
          <a:p>
            <a:pPr lvl="1" eaLnBrk="1" hangingPunct="1"/>
            <a:r>
              <a:rPr lang="en-US" sz="2400" dirty="0" smtClean="0"/>
              <a:t>Market </a:t>
            </a:r>
          </a:p>
          <a:p>
            <a:pPr lvl="1" eaLnBrk="1" hangingPunct="1"/>
            <a:r>
              <a:rPr lang="en-US" sz="2400" dirty="0" smtClean="0"/>
              <a:t>Traditional </a:t>
            </a:r>
          </a:p>
          <a:p>
            <a:pPr lvl="1" eaLnBrk="1" hangingPunct="1"/>
            <a:r>
              <a:rPr lang="en-US" sz="2400" dirty="0" smtClean="0"/>
              <a:t>Mixed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AF52C6-6CED-49C0-9068-390D4BD50937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Systems</a:t>
            </a:r>
          </a:p>
        </p:txBody>
      </p:sp>
      <p:pic>
        <p:nvPicPr>
          <p:cNvPr id="7170" name="Picture 2" descr="C:\Users\catwoman\AppData\Local\Microsoft\Windows\Temporary Internet Files\Content.IE5\KE3J23ME\MC9002959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0"/>
            <a:ext cx="2276947" cy="237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077200" cy="5257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Who owns the resources in the main types of economic systems?</a:t>
            </a:r>
          </a:p>
          <a:p>
            <a:pPr lvl="1" eaLnBrk="1" hangingPunct="1"/>
            <a:r>
              <a:rPr lang="en-US" sz="2400" smtClean="0"/>
              <a:t>Command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r>
              <a:rPr lang="en-US" sz="2400" smtClean="0"/>
              <a:t>Market</a:t>
            </a:r>
          </a:p>
          <a:p>
            <a:pPr lvl="1" eaLnBrk="1" hangingPunct="1"/>
            <a:endParaRPr lang="en-US" sz="2400" smtClean="0"/>
          </a:p>
          <a:p>
            <a:pPr lvl="1" eaLnBrk="1" hangingPunct="1"/>
            <a:r>
              <a:rPr lang="en-US" sz="2400" smtClean="0"/>
              <a:t>Traditional</a:t>
            </a:r>
          </a:p>
          <a:p>
            <a:pPr lvl="1" eaLnBrk="1" hangingPunct="1"/>
            <a:endParaRPr lang="en-US" sz="2400" smtClean="0"/>
          </a:p>
          <a:p>
            <a:pPr eaLnBrk="1" hangingPunct="1"/>
            <a:r>
              <a:rPr lang="en-US" sz="2800" smtClean="0"/>
              <a:t>Who answers the economic questions?</a:t>
            </a:r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z="2800" smtClean="0"/>
          </a:p>
        </p:txBody>
      </p:sp>
      <p:sp>
        <p:nvSpPr>
          <p:cNvPr id="2151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233635-3359-422A-A22E-61B838FD8D09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Systems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2667000"/>
            <a:ext cx="4038600" cy="2544763"/>
          </a:xfrm>
        </p:spPr>
        <p:txBody>
          <a:bodyPr/>
          <a:lstStyle/>
          <a:p>
            <a:pPr lvl="1"/>
            <a:r>
              <a:rPr lang="en-US" sz="2400" smtClean="0"/>
              <a:t>Centered on family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Government</a:t>
            </a:r>
          </a:p>
          <a:p>
            <a:pPr lvl="1"/>
            <a:endParaRPr lang="en-US" sz="2400" smtClean="0"/>
          </a:p>
          <a:p>
            <a:pPr lvl="1"/>
            <a:r>
              <a:rPr lang="en-US" sz="2400" smtClean="0"/>
              <a:t>The people</a:t>
            </a:r>
          </a:p>
          <a:p>
            <a:pPr lvl="1"/>
            <a:endParaRPr lang="en-US" sz="2400" smtClean="0"/>
          </a:p>
        </p:txBody>
      </p:sp>
      <p:pic>
        <p:nvPicPr>
          <p:cNvPr id="21509" name="Picture 4" descr="j021518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844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667000" y="3048000"/>
            <a:ext cx="2362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2286000" y="3733800"/>
            <a:ext cx="2667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>
            <a:off x="2590800" y="2971800"/>
            <a:ext cx="2286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0183F14-9EB1-4923-8AC9-86365DC020C3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6324600" cy="1828800"/>
          </a:xfrm>
        </p:spPr>
        <p:txBody>
          <a:bodyPr/>
          <a:lstStyle/>
          <a:p>
            <a:r>
              <a:rPr lang="en-US" sz="4000" dirty="0" smtClean="0"/>
              <a:t>Market economy </a:t>
            </a:r>
            <a:br>
              <a:rPr lang="en-US" sz="4000" dirty="0" smtClean="0"/>
            </a:br>
            <a:r>
              <a:rPr lang="en-US" sz="4000" dirty="0" smtClean="0"/>
              <a:t>self-regulating principles</a:t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8194" name="Picture 2" descr="C:\Users\catwoman\AppData\Local\Microsoft\Windows\Temporary Internet Files\Content.IE5\YO2Y5A8N\MC9001993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442126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en-US" sz="3200" dirty="0" smtClean="0"/>
              <a:t>What is </a:t>
            </a:r>
            <a:r>
              <a:rPr lang="en-US" sz="3200" b="1" dirty="0" smtClean="0"/>
              <a:t>capitalism</a:t>
            </a:r>
            <a:r>
              <a:rPr lang="en-US" sz="3200" dirty="0" smtClean="0"/>
              <a:t>?</a:t>
            </a:r>
          </a:p>
          <a:p>
            <a:pPr lvl="2">
              <a:buFont typeface="Arial" charset="0"/>
              <a:buChar char="•"/>
            </a:pPr>
            <a:r>
              <a:rPr lang="en-US" sz="3200" dirty="0"/>
              <a:t>the freedom of consumption and production of goods and services.</a:t>
            </a:r>
          </a:p>
          <a:p>
            <a:pPr lvl="1" eaLnBrk="1" hangingPunct="1">
              <a:buFont typeface="Arial" charset="0"/>
              <a:buChar char="•"/>
            </a:pPr>
            <a:endParaRPr lang="en-US" sz="3200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/>
              <a:t>What type of economic system does the United States have?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BEB622-C6DE-4969-84B1-F74A4737E41E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/>
              <a:t>United States Economic System</a:t>
            </a:r>
          </a:p>
        </p:txBody>
      </p:sp>
      <p:pic>
        <p:nvPicPr>
          <p:cNvPr id="23556" name="Picture 5" descr="j00787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640" y="4663440"/>
            <a:ext cx="205740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0999" y="1719070"/>
            <a:ext cx="8407893" cy="4894455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sz="3200" dirty="0" smtClean="0"/>
              <a:t>The four principles of U.S. economic system are:</a:t>
            </a:r>
          </a:p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Private property</a:t>
            </a:r>
          </a:p>
          <a:p>
            <a:pPr lvl="1"/>
            <a:r>
              <a:rPr lang="en-US" sz="3200" dirty="0"/>
              <a:t>can own, use, or dispose of things of value.</a:t>
            </a:r>
            <a:endParaRPr lang="en-US" sz="30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Freedom of choice</a:t>
            </a:r>
          </a:p>
          <a:p>
            <a:pPr lvl="1"/>
            <a:r>
              <a:rPr lang="en-US" sz="3200" dirty="0"/>
              <a:t>can make decisions independently and must accept consequences of those decisions.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Profit </a:t>
            </a:r>
          </a:p>
          <a:p>
            <a:pPr lvl="1"/>
            <a:r>
              <a:rPr lang="en-US" sz="2800" dirty="0"/>
              <a:t>money left from sales after all of the costs of operating a business have been paid.</a:t>
            </a:r>
            <a:endParaRPr lang="en-US" sz="30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Competition</a:t>
            </a:r>
          </a:p>
          <a:p>
            <a:pPr lvl="1"/>
            <a:r>
              <a:rPr lang="en-US" sz="2800" dirty="0"/>
              <a:t>the rivalry among businesses to sell their goods and services.</a:t>
            </a:r>
          </a:p>
          <a:p>
            <a:pPr lvl="1"/>
            <a:endParaRPr lang="en-US" sz="3000" dirty="0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FAFEE6-CE39-4608-8253-A0E6A7A766CD}" type="slidenum">
              <a:rPr lang="en-US" smtClean="0"/>
              <a:pPr eaLnBrk="1" hangingPunct="1"/>
              <a:t>24</a:t>
            </a:fld>
            <a:endParaRPr lang="en-US" dirty="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smtClean="0"/>
              <a:t>United States Economic System continued</a:t>
            </a:r>
          </a:p>
        </p:txBody>
      </p:sp>
      <p:pic>
        <p:nvPicPr>
          <p:cNvPr id="24580" name="Picture 4" descr="j00787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09800"/>
            <a:ext cx="1295400" cy="95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role of </a:t>
            </a:r>
            <a:r>
              <a:rPr lang="en-US" b="1" dirty="0" smtClean="0"/>
              <a:t>consumers</a:t>
            </a:r>
            <a:r>
              <a:rPr lang="en-US" dirty="0" smtClean="0"/>
              <a:t> in a market economy?</a:t>
            </a:r>
          </a:p>
          <a:p>
            <a:pPr eaLnBrk="1" hangingPunct="1"/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consumer</a:t>
            </a:r>
            <a:r>
              <a:rPr lang="en-US" dirty="0"/>
              <a:t> buys and uses goods and services. Consumers decide what to buy, where to buy, from whom to buy, and what price they are willing to pay.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consumer includes individuals, businesses, and government.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5A3411-0F3C-4430-8447-FC8A9A3D5F5F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Economy</a:t>
            </a:r>
          </a:p>
        </p:txBody>
      </p:sp>
      <p:pic>
        <p:nvPicPr>
          <p:cNvPr id="25604" name="Picture 5" descr="MCj02310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321563" cy="128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What is the role of </a:t>
            </a:r>
            <a:r>
              <a:rPr lang="en-US" b="1" dirty="0" smtClean="0"/>
              <a:t>producers</a:t>
            </a:r>
            <a:r>
              <a:rPr lang="en-US" dirty="0" smtClean="0"/>
              <a:t> in a market economy?</a:t>
            </a:r>
          </a:p>
          <a:p>
            <a:pPr eaLnBrk="1" hangingPunct="1">
              <a:defRPr/>
            </a:pPr>
            <a:endParaRPr lang="en-US" dirty="0" smtClean="0"/>
          </a:p>
          <a:p>
            <a:r>
              <a:rPr lang="en-US" b="1" dirty="0"/>
              <a:t>Producers</a:t>
            </a:r>
            <a:r>
              <a:rPr lang="en-US" dirty="0"/>
              <a:t> are individuals and organizations that determine what products and services will be available for sale.</a:t>
            </a:r>
          </a:p>
          <a:p>
            <a:endParaRPr lang="en-US" dirty="0"/>
          </a:p>
          <a:p>
            <a:r>
              <a:rPr lang="en-US" dirty="0"/>
              <a:t>Producers determine what products and services will be available, what needs and wants they will satisfy, and the prices they want to receive.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4D1129-16D1-4EC4-83C3-83F42F5BDE28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Market Economy continued</a:t>
            </a:r>
          </a:p>
        </p:txBody>
      </p:sp>
      <p:pic>
        <p:nvPicPr>
          <p:cNvPr id="26628" name="Picture 4" descr="MCj023109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343400"/>
            <a:ext cx="19812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534401" cy="4407408"/>
          </a:xfrm>
        </p:spPr>
        <p:txBody>
          <a:bodyPr>
            <a:normAutofit lnSpcReduction="10000"/>
          </a:bodyPr>
          <a:lstStyle/>
          <a:p>
            <a:pPr marL="0" indent="4763" eaLnBrk="1" hangingPunct="1">
              <a:buFontTx/>
              <a:buNone/>
            </a:pPr>
            <a:r>
              <a:rPr lang="en-US" sz="2400" dirty="0" smtClean="0"/>
              <a:t>The market economy is based on the principles of supply and demand</a:t>
            </a:r>
            <a:r>
              <a:rPr lang="en-US" sz="2800" dirty="0" smtClean="0"/>
              <a:t>.</a:t>
            </a:r>
          </a:p>
          <a:p>
            <a:pPr lvl="1" eaLnBrk="1" hangingPunct="1"/>
            <a:r>
              <a:rPr lang="en-US" sz="2600" dirty="0" smtClean="0"/>
              <a:t>What is demand?</a:t>
            </a:r>
          </a:p>
          <a:p>
            <a:pPr lvl="2"/>
            <a:r>
              <a:rPr lang="en-US" sz="2400" dirty="0"/>
              <a:t>the quantity of goods or services that consumers are willing and able to buy</a:t>
            </a:r>
            <a:r>
              <a:rPr lang="en-US" sz="2400" dirty="0" smtClean="0"/>
              <a:t>.</a:t>
            </a:r>
          </a:p>
          <a:p>
            <a:pPr lvl="2"/>
            <a:r>
              <a:rPr lang="en-US" sz="2000" u="sng" dirty="0" smtClean="0"/>
              <a:t>Examples:</a:t>
            </a:r>
            <a:r>
              <a:rPr lang="en-US" sz="2000" dirty="0" smtClean="0"/>
              <a:t> High </a:t>
            </a:r>
            <a:r>
              <a:rPr lang="en-US" sz="2000" dirty="0"/>
              <a:t>demand for a new gaming console or electronic item causes the price to rise. </a:t>
            </a:r>
          </a:p>
          <a:p>
            <a:pPr lvl="2"/>
            <a:r>
              <a:rPr lang="en-US" sz="2000" dirty="0"/>
              <a:t>Last year’s fashions go “out of style” and drop in price occurred. </a:t>
            </a:r>
          </a:p>
          <a:p>
            <a:pPr lvl="1" eaLnBrk="1" hangingPunct="1"/>
            <a:r>
              <a:rPr lang="en-US" sz="2800" dirty="0" smtClean="0"/>
              <a:t>What are some examples of consumer demand?</a:t>
            </a:r>
          </a:p>
          <a:p>
            <a:pPr lvl="1" eaLnBrk="1" hangingPunct="1"/>
            <a:endParaRPr lang="en-US" sz="280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41CA5F-3BDF-457E-A5BE-F8BB6AE57DD3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Market Economy continued</a:t>
            </a:r>
          </a:p>
        </p:txBody>
      </p:sp>
    </p:spTree>
    <p:extLst>
      <p:ext uri="{BB962C8B-B14F-4D97-AF65-F5344CB8AC3E}">
        <p14:creationId xmlns:p14="http://schemas.microsoft.com/office/powerpoint/2010/main" val="20242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eaLnBrk="1" hangingPunct="1"/>
            <a:r>
              <a:rPr lang="en-US" sz="2800" dirty="0" smtClean="0"/>
              <a:t>What is supply?</a:t>
            </a:r>
          </a:p>
          <a:p>
            <a:pPr lvl="2"/>
            <a:r>
              <a:rPr lang="en-US" sz="2400" dirty="0"/>
              <a:t>refers to the quantity of goods or services that businesses are willing and able to provide.</a:t>
            </a:r>
          </a:p>
          <a:p>
            <a:pPr lvl="2"/>
            <a:endParaRPr lang="en-US" sz="2400" u="sng" dirty="0" smtClean="0"/>
          </a:p>
          <a:p>
            <a:pPr lvl="2"/>
            <a:r>
              <a:rPr lang="en-US" sz="2400" u="sng" dirty="0" smtClean="0"/>
              <a:t>Supply </a:t>
            </a:r>
            <a:r>
              <a:rPr lang="en-US" sz="2400" u="sng" dirty="0"/>
              <a:t>Examples</a:t>
            </a:r>
            <a:r>
              <a:rPr lang="en-US" sz="2400" dirty="0"/>
              <a:t>:  </a:t>
            </a:r>
            <a:r>
              <a:rPr lang="en-US" sz="2400" dirty="0" smtClean="0"/>
              <a:t>Many </a:t>
            </a:r>
            <a:r>
              <a:rPr lang="en-US" sz="2400" dirty="0"/>
              <a:t>companies are creating an mp3 player, therefore the price drops. </a:t>
            </a:r>
            <a:endParaRPr lang="en-US" sz="2400" dirty="0" smtClean="0"/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Only </a:t>
            </a:r>
            <a:r>
              <a:rPr lang="en-US" sz="2400" dirty="0"/>
              <a:t>a few companies started selling tablets, such as the </a:t>
            </a:r>
            <a:r>
              <a:rPr lang="en-US" sz="2400" dirty="0" err="1"/>
              <a:t>iPad</a:t>
            </a:r>
            <a:r>
              <a:rPr lang="en-US" sz="2400" dirty="0"/>
              <a:t>, so the price was high when they were introduced to the public.</a:t>
            </a:r>
          </a:p>
          <a:p>
            <a:pPr lvl="2"/>
            <a:endParaRPr lang="en-US" sz="2200" dirty="0" smtClean="0"/>
          </a:p>
          <a:p>
            <a:pPr lvl="1" eaLnBrk="1" hangingPunct="1"/>
            <a:r>
              <a:rPr lang="en-US" sz="2800" dirty="0" smtClean="0"/>
              <a:t>What are some examples of how producers establish supply?</a:t>
            </a:r>
          </a:p>
          <a:p>
            <a:pPr lvl="2"/>
            <a:r>
              <a:rPr lang="en-US" sz="2400" dirty="0"/>
              <a:t>Producers establish the quantity of goods or services that will be produced to meet the demands of consumers.</a:t>
            </a:r>
          </a:p>
          <a:p>
            <a:pPr lvl="2"/>
            <a:endParaRPr lang="en-US" sz="2600" dirty="0" smtClean="0"/>
          </a:p>
          <a:p>
            <a:pPr lvl="1" eaLnBrk="1" hangingPunct="1"/>
            <a:endParaRPr lang="en-US" sz="2800" dirty="0" smtClean="0"/>
          </a:p>
          <a:p>
            <a:pPr lvl="1" eaLnBrk="1" hangingPunct="1"/>
            <a:endParaRPr lang="en-US" sz="280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41CA5F-3BDF-457E-A5BE-F8BB6AE57DD3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Market Economy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907" y="2107947"/>
            <a:ext cx="4191585" cy="3629532"/>
          </a:xfrm>
          <a:noFill/>
        </p:spPr>
      </p:pic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38133E-F85D-49A8-A87D-89BDA203C42F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 and Demand Graphs</a:t>
            </a:r>
          </a:p>
        </p:txBody>
      </p:sp>
      <p:sp>
        <p:nvSpPr>
          <p:cNvPr id="28676" name="Footer Placeholder 6"/>
          <p:cNvSpPr txBox="1">
            <a:spLocks noGrp="1"/>
          </p:cNvSpPr>
          <p:nvPr/>
        </p:nvSpPr>
        <p:spPr bwMode="auto">
          <a:xfrm>
            <a:off x="914400" y="6248400"/>
            <a:ext cx="7162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/>
              <a:t>Intro to Business</a:t>
            </a:r>
            <a:r>
              <a:rPr lang="en-US" sz="1400"/>
              <a:t>, 6e, Thomson South-Western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35353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How do businesses satisfy needs and wants?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What are the 6 steps necessary for making choices?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What is the relationship between who answers economic questions and the type of economic systems that exists in a country?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What are the self-regulating principles of a market economy?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265AE2-FA4B-40ED-9781-68E3AE05F05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sz="7200" dirty="0" smtClean="0"/>
              <a:t>EQ</a:t>
            </a:r>
          </a:p>
        </p:txBody>
      </p:sp>
      <p:pic>
        <p:nvPicPr>
          <p:cNvPr id="2050" name="Picture 2" descr="C:\Users\catwoman\AppData\Local\Microsoft\Windows\Temporary Internet Files\Content.IE5\2XL3GW3V\MC900237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1444782" cy="133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854" y="2094141"/>
            <a:ext cx="4229691" cy="3657143"/>
          </a:xfrm>
          <a:noFill/>
        </p:spPr>
      </p:pic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22C5E3-BA4D-4C2B-9F4C-97019B70C09F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 and Demand Graphs</a:t>
            </a:r>
          </a:p>
        </p:txBody>
      </p:sp>
      <p:sp>
        <p:nvSpPr>
          <p:cNvPr id="29700" name="Footer Placeholder 5"/>
          <p:cNvSpPr txBox="1">
            <a:spLocks noGrp="1"/>
          </p:cNvSpPr>
          <p:nvPr/>
        </p:nvSpPr>
        <p:spPr bwMode="auto">
          <a:xfrm>
            <a:off x="1143000" y="6096000"/>
            <a:ext cx="70866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/>
              <a:t>Intro to Business,</a:t>
            </a:r>
            <a:r>
              <a:rPr lang="en-US" sz="1400"/>
              <a:t> 6e, Thomson South-Western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b="1" smtClean="0"/>
              <a:t>Market (equilibrium) price</a:t>
            </a:r>
            <a:r>
              <a:rPr lang="en-US" smtClean="0"/>
              <a:t> is the point where supply and demand are equal.</a:t>
            </a:r>
          </a:p>
        </p:txBody>
      </p:sp>
      <p:sp>
        <p:nvSpPr>
          <p:cNvPr id="307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ABC1B46-C3A2-4760-BB77-CD7BD84B4BB5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 and Demand Graphs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406650" y="2514600"/>
            <a:ext cx="4057650" cy="3602038"/>
            <a:chOff x="1602" y="1200"/>
            <a:chExt cx="2556" cy="2269"/>
          </a:xfrm>
        </p:grpSpPr>
        <p:pic>
          <p:nvPicPr>
            <p:cNvPr id="3072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2" y="1200"/>
              <a:ext cx="2556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8" name="Rectangle 6"/>
            <p:cNvSpPr>
              <a:spLocks noChangeArrowheads="1"/>
            </p:cNvSpPr>
            <p:nvPr/>
          </p:nvSpPr>
          <p:spPr bwMode="auto">
            <a:xfrm>
              <a:off x="1606" y="2989"/>
              <a:ext cx="336" cy="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Footer Placeholder 8"/>
          <p:cNvSpPr txBox="1">
            <a:spLocks noGrp="1"/>
          </p:cNvSpPr>
          <p:nvPr/>
        </p:nvSpPr>
        <p:spPr bwMode="auto">
          <a:xfrm>
            <a:off x="1219200" y="6324600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/>
              <a:t>Intro to Business</a:t>
            </a:r>
            <a:r>
              <a:rPr lang="en-US" sz="1400"/>
              <a:t>, 6e, Thomson South-Western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sz="4000" dirty="0" smtClean="0"/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733BD0-B4A4-4929-98BF-C01F7560820C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791460"/>
            <a:ext cx="6324600" cy="1645920"/>
          </a:xfrm>
        </p:spPr>
        <p:txBody>
          <a:bodyPr/>
          <a:lstStyle/>
          <a:p>
            <a:r>
              <a:rPr lang="en-US" sz="4400" b="1" dirty="0" smtClean="0"/>
              <a:t>Satisfying Needs and Wants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pic>
        <p:nvPicPr>
          <p:cNvPr id="3077" name="Picture 5" descr="http://peachebooks.com/yahoo_site_admin/assets/images/Needs_and_Wants.295221839_st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5562600" cy="436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What are </a:t>
            </a:r>
            <a:r>
              <a:rPr lang="en-US" sz="4000" b="1" dirty="0" smtClean="0"/>
              <a:t>needs?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equired in order to live</a:t>
            </a:r>
          </a:p>
          <a:p>
            <a:pPr eaLnBrk="1" hangingPunct="1"/>
            <a:r>
              <a:rPr lang="en-US" sz="4000" dirty="0" smtClean="0"/>
              <a:t>What are </a:t>
            </a:r>
            <a:r>
              <a:rPr lang="en-US" sz="4000" b="1" dirty="0" smtClean="0"/>
              <a:t>wants</a:t>
            </a:r>
            <a:r>
              <a:rPr lang="en-US" sz="4000" dirty="0" smtClean="0"/>
              <a:t>? </a:t>
            </a:r>
          </a:p>
          <a:p>
            <a:pPr lvl="1"/>
            <a:r>
              <a:rPr lang="en-US" sz="3200" dirty="0" smtClean="0"/>
              <a:t>Things that add comfort and pleasure in your life.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CE9B1E-A2C9-4F0B-A52B-C4B6C1BC3A32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Satisfying Needs and Wants</a:t>
            </a:r>
          </a:p>
        </p:txBody>
      </p:sp>
      <p:pic>
        <p:nvPicPr>
          <p:cNvPr id="6148" name="Picture 4" descr="j025448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5220969"/>
            <a:ext cx="1600200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j019618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84393"/>
            <a:ext cx="177641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4" descr="j023759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120" y="2209800"/>
            <a:ext cx="16764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What are </a:t>
            </a:r>
            <a:r>
              <a:rPr lang="en-US" sz="3200" b="1" dirty="0" smtClean="0"/>
              <a:t>goods</a:t>
            </a:r>
            <a:r>
              <a:rPr lang="en-US" sz="3200" dirty="0" smtClean="0"/>
              <a:t>? </a:t>
            </a:r>
          </a:p>
          <a:p>
            <a:pPr lvl="1"/>
            <a:r>
              <a:rPr lang="en-US" sz="2400" dirty="0"/>
              <a:t>things that you can see and touch</a:t>
            </a:r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3200" dirty="0" smtClean="0"/>
              <a:t>What are </a:t>
            </a:r>
            <a:r>
              <a:rPr lang="en-US" sz="3200" b="1" dirty="0" smtClean="0"/>
              <a:t>services</a:t>
            </a:r>
            <a:r>
              <a:rPr lang="en-US" sz="3200" dirty="0" smtClean="0"/>
              <a:t>? </a:t>
            </a:r>
          </a:p>
          <a:p>
            <a:pPr lvl="1"/>
            <a:r>
              <a:rPr lang="en-US" sz="2400" dirty="0"/>
              <a:t>activities that are consumed at the same time they are produced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The United States economy is the largest producer of goods and services in the world.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24B797-A7ED-4DEA-BC97-97E2FCE7F34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Satisfying Needs and Wants continued</a:t>
            </a:r>
          </a:p>
        </p:txBody>
      </p:sp>
      <p:pic>
        <p:nvPicPr>
          <p:cNvPr id="7172" name="Picture 4" descr="j023338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219200" cy="1499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j023440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38600"/>
            <a:ext cx="762000" cy="93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3200" dirty="0" smtClean="0"/>
              <a:t>How do businesses use </a:t>
            </a:r>
            <a:r>
              <a:rPr lang="en-US" sz="3200" b="1" dirty="0" smtClean="0">
                <a:solidFill>
                  <a:schemeClr val="accent2"/>
                </a:solidFill>
              </a:rPr>
              <a:t>economic resources</a:t>
            </a:r>
            <a:r>
              <a:rPr lang="en-US" sz="3200" dirty="0" smtClean="0"/>
              <a:t> to produce goods and services?</a:t>
            </a:r>
          </a:p>
          <a:p>
            <a:endParaRPr lang="en-US" sz="3200" dirty="0" smtClean="0"/>
          </a:p>
          <a:p>
            <a:r>
              <a:rPr lang="en-US" sz="3200" b="1" dirty="0" smtClean="0">
                <a:solidFill>
                  <a:schemeClr val="accent2"/>
                </a:solidFill>
              </a:rPr>
              <a:t>Economic Resources: </a:t>
            </a:r>
            <a:r>
              <a:rPr lang="en-US" sz="3200" dirty="0"/>
              <a:t>also called factors of production, are the means through which goods and services are produced</a:t>
            </a:r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The types of economic resources are:</a:t>
            </a:r>
          </a:p>
          <a:p>
            <a:pPr lvl="1" eaLnBrk="1" hangingPunct="1"/>
            <a:r>
              <a:rPr lang="en-US" sz="3200" dirty="0" smtClean="0"/>
              <a:t>Natural</a:t>
            </a:r>
          </a:p>
          <a:p>
            <a:pPr lvl="1" eaLnBrk="1" hangingPunct="1"/>
            <a:r>
              <a:rPr lang="en-US" sz="3200" dirty="0" smtClean="0"/>
              <a:t>Human</a:t>
            </a:r>
          </a:p>
          <a:p>
            <a:pPr lvl="1" eaLnBrk="1" hangingPunct="1"/>
            <a:r>
              <a:rPr lang="en-US" sz="3200" dirty="0" smtClean="0"/>
              <a:t>Capital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980871-BEDA-42DC-8409-AD644165C24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Satisfying Needs and Wants continued</a:t>
            </a:r>
          </a:p>
        </p:txBody>
      </p:sp>
      <p:pic>
        <p:nvPicPr>
          <p:cNvPr id="8196" name="Picture 4" descr="j02382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920" y="3962400"/>
            <a:ext cx="1828800" cy="2367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What are </a:t>
            </a:r>
            <a:r>
              <a:rPr lang="en-US" sz="2600" b="1" dirty="0" smtClean="0"/>
              <a:t>natural resources</a:t>
            </a:r>
            <a:r>
              <a:rPr lang="en-US" sz="2600" dirty="0" smtClean="0"/>
              <a:t>?</a:t>
            </a:r>
          </a:p>
          <a:p>
            <a:pPr lvl="1">
              <a:buNone/>
            </a:pPr>
            <a:endParaRPr lang="en-US" sz="800" dirty="0" smtClean="0"/>
          </a:p>
          <a:p>
            <a:pPr lvl="1">
              <a:buNone/>
            </a:pPr>
            <a:r>
              <a:rPr lang="en-US" sz="2000" dirty="0" smtClean="0"/>
              <a:t>Raw </a:t>
            </a:r>
            <a:r>
              <a:rPr lang="en-US" sz="2000" dirty="0"/>
              <a:t>materials produced </a:t>
            </a:r>
            <a:r>
              <a:rPr lang="en-US" sz="2000" dirty="0" smtClean="0"/>
              <a:t>by nature</a:t>
            </a:r>
            <a:r>
              <a:rPr lang="en-US" sz="2000" dirty="0"/>
              <a:t>.</a:t>
            </a:r>
          </a:p>
          <a:p>
            <a:pPr lvl="1" eaLnBrk="1" hangingPunct="1">
              <a:buFontTx/>
              <a:buNone/>
            </a:pPr>
            <a:endParaRPr lang="en-US" sz="2200" dirty="0" smtClean="0"/>
          </a:p>
          <a:p>
            <a:pPr lvl="1" eaLnBrk="1" hangingPunct="1">
              <a:buFontTx/>
              <a:buNone/>
            </a:pPr>
            <a:r>
              <a:rPr lang="en-US" sz="2200" dirty="0" smtClean="0"/>
              <a:t>Many natural resources are nonrenewable.</a:t>
            </a:r>
            <a:endParaRPr lang="en-US" dirty="0" smtClean="0"/>
          </a:p>
          <a:p>
            <a:pPr eaLnBrk="1" hangingPunct="1"/>
            <a:endParaRPr lang="en-US" sz="2600" dirty="0" smtClean="0"/>
          </a:p>
        </p:txBody>
      </p:sp>
      <p:sp>
        <p:nvSpPr>
          <p:cNvPr id="9220" name="Rectangle 11"/>
          <p:cNvSpPr>
            <a:spLocks noGrp="1" noChangeArrowheads="1"/>
          </p:cNvSpPr>
          <p:nvPr>
            <p:ph sz="half" idx="2"/>
          </p:nvPr>
        </p:nvSpPr>
        <p:spPr>
          <a:xfrm>
            <a:off x="4648200" y="1625600"/>
            <a:ext cx="4038600" cy="4424363"/>
          </a:xfrm>
        </p:spPr>
        <p:txBody>
          <a:bodyPr/>
          <a:lstStyle/>
          <a:p>
            <a:pPr eaLnBrk="1" hangingPunct="1"/>
            <a:r>
              <a:rPr lang="en-US" sz="2600" dirty="0" smtClean="0"/>
              <a:t>What are </a:t>
            </a:r>
            <a:r>
              <a:rPr lang="en-US" sz="2600" b="1" dirty="0" smtClean="0"/>
              <a:t>human resources?</a:t>
            </a:r>
            <a:endParaRPr lang="en-US" sz="2600" dirty="0" smtClean="0"/>
          </a:p>
          <a:p>
            <a:pPr marL="45720" indent="0">
              <a:buNone/>
            </a:pPr>
            <a:endParaRPr lang="en-US" sz="2000" dirty="0" smtClean="0"/>
          </a:p>
          <a:p>
            <a:pPr marL="45720" indent="0" algn="ctr">
              <a:buNone/>
            </a:pPr>
            <a:r>
              <a:rPr lang="en-US" sz="2000" dirty="0" smtClean="0"/>
              <a:t>The </a:t>
            </a:r>
            <a:r>
              <a:rPr lang="en-US" sz="2000" dirty="0"/>
              <a:t>people who contribute physical and mental energy to the production process.</a:t>
            </a:r>
            <a:endParaRPr lang="en-US" sz="2000" b="1" dirty="0"/>
          </a:p>
          <a:p>
            <a:pPr eaLnBrk="1" hangingPunct="1"/>
            <a:endParaRPr lang="en-US" dirty="0" smtClean="0"/>
          </a:p>
        </p:txBody>
      </p:sp>
      <p:sp>
        <p:nvSpPr>
          <p:cNvPr id="922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2F3C0B-AF3D-4B01-AB82-32DB51835737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Satisfying Needs and Wants continued</a:t>
            </a:r>
          </a:p>
        </p:txBody>
      </p:sp>
      <p:pic>
        <p:nvPicPr>
          <p:cNvPr id="9221" name="Picture 4" descr="j02905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" y="4915694"/>
            <a:ext cx="1423988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j029037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915694"/>
            <a:ext cx="828675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 descr="j024214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915694"/>
            <a:ext cx="129222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j02502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960" y="4184968"/>
            <a:ext cx="16303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8" descr="j023798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20" y="4139248"/>
            <a:ext cx="19812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981200"/>
            <a:ext cx="7315200" cy="1855788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sz="3200" dirty="0" smtClean="0"/>
              <a:t>What are </a:t>
            </a:r>
            <a:r>
              <a:rPr lang="en-US" sz="3200" b="1" dirty="0" smtClean="0">
                <a:solidFill>
                  <a:schemeClr val="accent2"/>
                </a:solidFill>
              </a:rPr>
              <a:t>capital resources</a:t>
            </a:r>
            <a:r>
              <a:rPr lang="en-US" sz="3200" dirty="0" smtClean="0">
                <a:solidFill>
                  <a:schemeClr val="accent2"/>
                </a:solidFill>
              </a:rPr>
              <a:t>?</a:t>
            </a:r>
          </a:p>
          <a:p>
            <a:r>
              <a:rPr lang="en-US" sz="3000" dirty="0"/>
              <a:t>tools, equipment, and buildings that are used to produce goods and services</a:t>
            </a:r>
            <a:r>
              <a:rPr lang="en-US" sz="3200" dirty="0"/>
              <a:t>. </a:t>
            </a:r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  <p:sp>
        <p:nvSpPr>
          <p:cNvPr id="1024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C987E20-AA67-411F-B6CA-66DE2F3EC6D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Satisfying Needs and Wants continued</a:t>
            </a:r>
          </a:p>
        </p:txBody>
      </p:sp>
      <p:pic>
        <p:nvPicPr>
          <p:cNvPr id="10244" name="Picture 5" descr="j02314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76489"/>
            <a:ext cx="2395538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1" descr="j0150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76489"/>
            <a:ext cx="160020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2" descr="j020546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910455"/>
            <a:ext cx="160020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3" descr="j028404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706" y="5178424"/>
            <a:ext cx="124301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1829</TotalTime>
  <Words>1941</Words>
  <Application>Microsoft Office PowerPoint</Application>
  <PresentationFormat>On-screen Show (4:3)</PresentationFormat>
  <Paragraphs>303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Franklin Gothic Medium</vt:lpstr>
      <vt:lpstr>Wingdings</vt:lpstr>
      <vt:lpstr>Wingdings 2</vt:lpstr>
      <vt:lpstr>Grid</vt:lpstr>
      <vt:lpstr>Essential Standard 1.00</vt:lpstr>
      <vt:lpstr>Objective 1.01</vt:lpstr>
      <vt:lpstr>EQ</vt:lpstr>
      <vt:lpstr>Satisfying Needs and Wants  </vt:lpstr>
      <vt:lpstr>Satisfying Needs and Wants</vt:lpstr>
      <vt:lpstr>Satisfying Needs and Wants continued</vt:lpstr>
      <vt:lpstr>Satisfying Needs and Wants continued</vt:lpstr>
      <vt:lpstr>Satisfying Needs and Wants continued</vt:lpstr>
      <vt:lpstr>Satisfying Needs and Wants continued</vt:lpstr>
      <vt:lpstr>Satisfying Needs and Wants continued</vt:lpstr>
      <vt:lpstr> Satisfying Needs and Wants continued</vt:lpstr>
      <vt:lpstr>NEEDS AND WANTS VIDEO</vt:lpstr>
      <vt:lpstr>Six steps of economic decision-making  </vt:lpstr>
      <vt:lpstr>Economic Decision-Making</vt:lpstr>
      <vt:lpstr>Economic Decision-Making continued</vt:lpstr>
      <vt:lpstr>Economic Decision-Making continued</vt:lpstr>
      <vt:lpstr>Economic Decision-Making continued</vt:lpstr>
      <vt:lpstr>Main types of  economic systems </vt:lpstr>
      <vt:lpstr>Economic Systems</vt:lpstr>
      <vt:lpstr>Economic Systems</vt:lpstr>
      <vt:lpstr>Economic Systems</vt:lpstr>
      <vt:lpstr>Market economy  self-regulating principles </vt:lpstr>
      <vt:lpstr>United States Economic System</vt:lpstr>
      <vt:lpstr>United States Economic System continued</vt:lpstr>
      <vt:lpstr>Market Economy</vt:lpstr>
      <vt:lpstr>Market Economy continued</vt:lpstr>
      <vt:lpstr>Market Economy continued</vt:lpstr>
      <vt:lpstr>Market Economy continued</vt:lpstr>
      <vt:lpstr>Supply and Demand Graphs</vt:lpstr>
      <vt:lpstr>Supply and Demand Graphs</vt:lpstr>
      <vt:lpstr>Supply and Demand Graphs</vt:lpstr>
    </vt:vector>
  </TitlesOfParts>
  <Company>abss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Decisions and Systems</dc:title>
  <dc:creator>admin</dc:creator>
  <cp:lastModifiedBy>Marty Hawkins</cp:lastModifiedBy>
  <cp:revision>69</cp:revision>
  <dcterms:created xsi:type="dcterms:W3CDTF">2009-03-24T16:06:23Z</dcterms:created>
  <dcterms:modified xsi:type="dcterms:W3CDTF">2016-11-02T17:01:56Z</dcterms:modified>
</cp:coreProperties>
</file>