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92D6-7660-4150-9605-CD3E863AF2A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3428-567A-4D21-AEC4-8BF30DFEFAA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92D6-7660-4150-9605-CD3E863AF2A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3428-567A-4D21-AEC4-8BF30DFEF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92D6-7660-4150-9605-CD3E863AF2A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3428-567A-4D21-AEC4-8BF30DFEF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92D6-7660-4150-9605-CD3E863AF2A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3428-567A-4D21-AEC4-8BF30DFEF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92D6-7660-4150-9605-CD3E863AF2A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3428-567A-4D21-AEC4-8BF30DFEFA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92D6-7660-4150-9605-CD3E863AF2A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3428-567A-4D21-AEC4-8BF30DFEF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92D6-7660-4150-9605-CD3E863AF2A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3428-567A-4D21-AEC4-8BF30DFEF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92D6-7660-4150-9605-CD3E863AF2A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3428-567A-4D21-AEC4-8BF30DFEF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92D6-7660-4150-9605-CD3E863AF2A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3428-567A-4D21-AEC4-8BF30DFEF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92D6-7660-4150-9605-CD3E863AF2A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3428-567A-4D21-AEC4-8BF30DFEFAA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F9092D6-7660-4150-9605-CD3E863AF2A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F143428-567A-4D21-AEC4-8BF30DFEFA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F9092D6-7660-4150-9605-CD3E863AF2A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F143428-567A-4D21-AEC4-8BF30DFEFA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Decisions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458200" cy="1499616"/>
          </a:xfrm>
        </p:spPr>
        <p:txBody>
          <a:bodyPr/>
          <a:lstStyle/>
          <a:p>
            <a:pPr lvl="0"/>
            <a:r>
              <a:rPr lang="en-US" b="1" i="1" dirty="0"/>
              <a:t>Objective 3.02: </a:t>
            </a:r>
            <a:r>
              <a:rPr lang="en-US" i="1" dirty="0"/>
              <a:t>Utilize critical-thinking skills to determine best options/outcomes.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79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Process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68096" lvl="2" indent="0">
              <a:buNone/>
            </a:pPr>
            <a:r>
              <a:rPr lang="en-US" sz="3200" dirty="0" smtClean="0"/>
              <a:t>Gather </a:t>
            </a:r>
            <a:r>
              <a:rPr lang="en-US" sz="3200" dirty="0"/>
              <a:t>the information you </a:t>
            </a:r>
            <a:r>
              <a:rPr lang="en-US" sz="3200" dirty="0" smtClean="0"/>
              <a:t>need</a:t>
            </a:r>
          </a:p>
          <a:p>
            <a:pPr lvl="2"/>
            <a:r>
              <a:rPr lang="en-US" sz="3200" dirty="0" smtClean="0"/>
              <a:t>Personal knowledge</a:t>
            </a:r>
          </a:p>
          <a:p>
            <a:pPr lvl="2"/>
            <a:r>
              <a:rPr lang="en-US" sz="3200" dirty="0" smtClean="0"/>
              <a:t>Business records</a:t>
            </a:r>
          </a:p>
          <a:p>
            <a:pPr lvl="2"/>
            <a:r>
              <a:rPr lang="en-US" sz="3200" dirty="0" smtClean="0"/>
              <a:t>Outside research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53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Process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/>
          <a:lstStyle/>
          <a:p>
            <a:pPr marL="768096" lvl="2" indent="0">
              <a:buNone/>
            </a:pPr>
            <a:r>
              <a:rPr lang="en-US" sz="3200" dirty="0"/>
              <a:t>Select an appropriate decision-making </a:t>
            </a:r>
            <a:r>
              <a:rPr lang="en-US" sz="3200" dirty="0" smtClean="0"/>
              <a:t>style</a:t>
            </a:r>
          </a:p>
          <a:p>
            <a:pPr lvl="2"/>
            <a:r>
              <a:rPr lang="en-US" sz="3200" dirty="0" smtClean="0"/>
              <a:t>Minimum</a:t>
            </a:r>
          </a:p>
          <a:p>
            <a:pPr lvl="2"/>
            <a:r>
              <a:rPr lang="en-US" sz="3200" dirty="0" smtClean="0"/>
              <a:t>Moderate</a:t>
            </a:r>
          </a:p>
          <a:p>
            <a:pPr lvl="2"/>
            <a:r>
              <a:rPr lang="en-US" sz="3200" dirty="0" smtClean="0"/>
              <a:t>Maximum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68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Process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68096" lvl="2" indent="0">
              <a:buNone/>
            </a:pPr>
            <a:r>
              <a:rPr lang="en-US" sz="3200" dirty="0"/>
              <a:t>Establish decision </a:t>
            </a:r>
            <a:r>
              <a:rPr lang="en-US" sz="3200" dirty="0" smtClean="0"/>
              <a:t>criteria</a:t>
            </a:r>
          </a:p>
          <a:p>
            <a:pPr lvl="2"/>
            <a:r>
              <a:rPr lang="en-US" sz="3200" dirty="0" smtClean="0"/>
              <a:t>On what are you basing the decision?</a:t>
            </a:r>
          </a:p>
          <a:p>
            <a:pPr lvl="3"/>
            <a:r>
              <a:rPr lang="en-US" sz="2800" dirty="0" smtClean="0"/>
              <a:t>Quantitative criteria</a:t>
            </a:r>
          </a:p>
          <a:p>
            <a:pPr lvl="4"/>
            <a:r>
              <a:rPr lang="en-US" sz="2800" dirty="0" smtClean="0"/>
              <a:t>Cost, Potential profit, Time</a:t>
            </a:r>
          </a:p>
          <a:p>
            <a:pPr lvl="3"/>
            <a:r>
              <a:rPr lang="en-US" sz="2800" dirty="0" smtClean="0"/>
              <a:t>Qualitative criteria</a:t>
            </a:r>
          </a:p>
          <a:p>
            <a:pPr lvl="4"/>
            <a:r>
              <a:rPr lang="en-US" sz="2800" dirty="0" smtClean="0"/>
              <a:t>Quality of data/information</a:t>
            </a:r>
          </a:p>
          <a:p>
            <a:pPr lvl="4"/>
            <a:r>
              <a:rPr lang="en-US" sz="2800" dirty="0" smtClean="0"/>
              <a:t>Quality of decision</a:t>
            </a:r>
            <a:r>
              <a:rPr lang="en-US" sz="2800" dirty="0"/>
              <a:t>	</a:t>
            </a:r>
            <a:endParaRPr lang="en-US" sz="2800" dirty="0" smtClean="0"/>
          </a:p>
          <a:p>
            <a:pPr lvl="3"/>
            <a:r>
              <a:rPr lang="en-US" sz="2800" dirty="0" smtClean="0"/>
              <a:t>Tradition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6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Process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68096" lvl="2" indent="0">
              <a:buNone/>
            </a:pPr>
            <a:r>
              <a:rPr lang="en-US" sz="3200" dirty="0"/>
              <a:t>Identify </a:t>
            </a:r>
            <a:r>
              <a:rPr lang="en-US" sz="3200" dirty="0" smtClean="0"/>
              <a:t>alternatives</a:t>
            </a:r>
          </a:p>
          <a:p>
            <a:pPr lvl="2"/>
            <a:r>
              <a:rPr lang="en-US" sz="3200" dirty="0" smtClean="0"/>
              <a:t>Doing nothing is always a decision</a:t>
            </a:r>
          </a:p>
          <a:p>
            <a:pPr lvl="2"/>
            <a:r>
              <a:rPr lang="en-US" sz="3200" dirty="0" smtClean="0"/>
              <a:t>Make sure you identify enough alternatives</a:t>
            </a:r>
          </a:p>
          <a:p>
            <a:pPr lvl="2"/>
            <a:r>
              <a:rPr lang="en-US" sz="3200" dirty="0" smtClean="0"/>
              <a:t>Sometimes the most difficult task</a:t>
            </a:r>
            <a:endParaRPr lang="en-US" sz="3200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950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Process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68096" lvl="2" indent="0">
              <a:buNone/>
            </a:pPr>
            <a:r>
              <a:rPr lang="en-US" sz="3200" dirty="0"/>
              <a:t>Weigh the pros and </a:t>
            </a:r>
            <a:r>
              <a:rPr lang="en-US" sz="3200" dirty="0" smtClean="0"/>
              <a:t>cons</a:t>
            </a:r>
          </a:p>
          <a:p>
            <a:pPr lvl="2"/>
            <a:r>
              <a:rPr lang="en-US" sz="3200" dirty="0" smtClean="0"/>
              <a:t>What is good about each alternative?</a:t>
            </a:r>
          </a:p>
          <a:p>
            <a:pPr lvl="2"/>
            <a:r>
              <a:rPr lang="en-US" sz="3200" dirty="0" smtClean="0"/>
              <a:t>What is bad about each alternative?</a:t>
            </a:r>
          </a:p>
          <a:p>
            <a:pPr lvl="2"/>
            <a:r>
              <a:rPr lang="en-US" sz="3200" dirty="0" smtClean="0"/>
              <a:t>Cost, time, effort, benefit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558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Process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68096" lvl="2" indent="0">
              <a:buNone/>
            </a:pPr>
            <a:r>
              <a:rPr lang="en-US" sz="3200" dirty="0"/>
              <a:t>Make the </a:t>
            </a:r>
            <a:r>
              <a:rPr lang="en-US" sz="3200" dirty="0" smtClean="0"/>
              <a:t>decision</a:t>
            </a:r>
          </a:p>
          <a:p>
            <a:pPr lvl="2"/>
            <a:r>
              <a:rPr lang="en-US" sz="3200" dirty="0" smtClean="0"/>
              <a:t>Choose the best option</a:t>
            </a:r>
          </a:p>
          <a:p>
            <a:pPr lvl="2"/>
            <a:r>
              <a:rPr lang="en-US" sz="3200" dirty="0" smtClean="0"/>
              <a:t>Know why you made that decision</a:t>
            </a:r>
          </a:p>
          <a:p>
            <a:pPr lvl="2"/>
            <a:r>
              <a:rPr lang="en-US" sz="3200" dirty="0" smtClean="0"/>
              <a:t>Put the decision into operation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25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Process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lvl="2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sz="3200" dirty="0"/>
              <a:t>Evaluate the decision’s </a:t>
            </a:r>
            <a:r>
              <a:rPr lang="en-US" sz="3200" dirty="0" smtClean="0"/>
              <a:t>success</a:t>
            </a:r>
          </a:p>
          <a:p>
            <a:pPr marL="576072" lvl="2" indent="-4572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3200" dirty="0" smtClean="0"/>
              <a:t>Were the results successful?</a:t>
            </a:r>
          </a:p>
          <a:p>
            <a:pPr marL="576072" lvl="2" indent="-4572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3200" dirty="0" smtClean="0"/>
              <a:t>If not, where did you go wrong?</a:t>
            </a:r>
          </a:p>
          <a:p>
            <a:pPr marL="576072" lvl="2" indent="-457200">
              <a:spcBef>
                <a:spcPts val="0"/>
              </a:spcBef>
              <a:buClr>
                <a:schemeClr val="accent1"/>
              </a:buClr>
              <a:buSzPct val="80000"/>
            </a:pPr>
            <a:r>
              <a:rPr lang="en-US" sz="3200" dirty="0" smtClean="0"/>
              <a:t>Did the process work?</a:t>
            </a:r>
          </a:p>
          <a:p>
            <a:pPr marL="576072" lvl="2" indent="-457200">
              <a:spcBef>
                <a:spcPts val="0"/>
              </a:spcBef>
              <a:buClr>
                <a:schemeClr val="accent1"/>
              </a:buClr>
              <a:buSzPct val="80000"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00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Choosing among alternatives. </a:t>
            </a:r>
            <a:endParaRPr lang="en-US" dirty="0" smtClean="0"/>
          </a:p>
          <a:p>
            <a:pPr lvl="1"/>
            <a:r>
              <a:rPr lang="en-US" dirty="0" smtClean="0"/>
              <a:t>Anyone can learn how to do it.</a:t>
            </a:r>
          </a:p>
          <a:p>
            <a:pPr lvl="1"/>
            <a:r>
              <a:rPr lang="en-US" dirty="0" smtClean="0"/>
              <a:t>We can apply a process</a:t>
            </a:r>
          </a:p>
          <a:p>
            <a:pPr lvl="1"/>
            <a:r>
              <a:rPr lang="en-US" dirty="0" smtClean="0"/>
              <a:t>The more often we use the process the more natural it seems.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sz="4000" dirty="0" smtClean="0"/>
              <a:t>The Business Person with</a:t>
            </a:r>
          </a:p>
          <a:p>
            <a:r>
              <a:rPr lang="en-US" sz="4000" dirty="0" smtClean="0"/>
              <a:t>Minimum Input</a:t>
            </a:r>
          </a:p>
          <a:p>
            <a:r>
              <a:rPr lang="en-US" sz="4000" dirty="0" smtClean="0"/>
              <a:t>Moderate Input</a:t>
            </a:r>
          </a:p>
          <a:p>
            <a:r>
              <a:rPr lang="en-US" sz="4000" dirty="0" smtClean="0"/>
              <a:t>Maximum Input</a:t>
            </a:r>
          </a:p>
        </p:txBody>
      </p:sp>
    </p:spTree>
    <p:extLst>
      <p:ext uri="{BB962C8B-B14F-4D97-AF65-F5344CB8AC3E}">
        <p14:creationId xmlns:p14="http://schemas.microsoft.com/office/powerpoint/2010/main" val="2542248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decision maker makes the decision without help.</a:t>
            </a:r>
          </a:p>
          <a:p>
            <a:endParaRPr lang="en-US" dirty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You are in charge of planning the company’s potluck picnic.</a:t>
            </a:r>
          </a:p>
          <a:p>
            <a:pPr lvl="1"/>
            <a:r>
              <a:rPr lang="en-US" dirty="0" smtClean="0"/>
              <a:t>You don’t need help deciding who to invite. It is a company picnic so you invite the employees.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46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Moderate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decision maker asks for some input before make the decision.</a:t>
            </a:r>
          </a:p>
          <a:p>
            <a:endParaRPr lang="en-US" dirty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When you need to decide where to hold the picnic, it may be helpful to ask the employee steering committee for suggestions.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6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decision maker and the entire group decide together.</a:t>
            </a:r>
          </a:p>
          <a:p>
            <a:endParaRPr lang="en-US" dirty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Since you are having a potluck meal, you need input from the entire group to coordinate who is bringing what.</a:t>
            </a:r>
          </a:p>
        </p:txBody>
      </p:sp>
    </p:spTree>
    <p:extLst>
      <p:ext uri="{BB962C8B-B14F-4D97-AF65-F5344CB8AC3E}">
        <p14:creationId xmlns:p14="http://schemas.microsoft.com/office/powerpoint/2010/main" val="1237587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sz="2800" dirty="0"/>
              <a:t>Pinpoint your objective</a:t>
            </a:r>
          </a:p>
          <a:p>
            <a:pPr lvl="2"/>
            <a:r>
              <a:rPr lang="en-US" sz="2800" dirty="0"/>
              <a:t>Determine what you need to know</a:t>
            </a:r>
          </a:p>
          <a:p>
            <a:pPr lvl="2"/>
            <a:r>
              <a:rPr lang="en-US" sz="2800" dirty="0"/>
              <a:t>Gather the information you need</a:t>
            </a:r>
          </a:p>
          <a:p>
            <a:pPr lvl="2"/>
            <a:r>
              <a:rPr lang="en-US" sz="2800" dirty="0"/>
              <a:t>Select an appropriate decision-making style</a:t>
            </a:r>
          </a:p>
          <a:p>
            <a:pPr lvl="2"/>
            <a:r>
              <a:rPr lang="en-US" sz="2800" dirty="0"/>
              <a:t>Establish decision criteria</a:t>
            </a:r>
          </a:p>
          <a:p>
            <a:pPr lvl="2"/>
            <a:r>
              <a:rPr lang="en-US" sz="2800" dirty="0"/>
              <a:t>Identify alternatives</a:t>
            </a:r>
          </a:p>
          <a:p>
            <a:pPr lvl="2"/>
            <a:r>
              <a:rPr lang="en-US" sz="2800" dirty="0"/>
              <a:t>Weigh the pros and cons</a:t>
            </a:r>
          </a:p>
          <a:p>
            <a:pPr lvl="2"/>
            <a:r>
              <a:rPr lang="en-US" sz="2800" dirty="0"/>
              <a:t>Make the decision</a:t>
            </a:r>
          </a:p>
          <a:p>
            <a:pPr lvl="2"/>
            <a:r>
              <a:rPr lang="en-US" sz="2800" dirty="0"/>
              <a:t>Evaluate the decision’s success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41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</a:t>
            </a:r>
            <a:r>
              <a:rPr lang="en-US" dirty="0" smtClean="0"/>
              <a:t>Process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68096" lvl="2" indent="0">
              <a:buNone/>
            </a:pPr>
            <a:r>
              <a:rPr lang="en-US" sz="3200" dirty="0"/>
              <a:t>Pinpoint your </a:t>
            </a:r>
            <a:r>
              <a:rPr lang="en-US" sz="3200" dirty="0" smtClean="0"/>
              <a:t>objective</a:t>
            </a:r>
          </a:p>
          <a:p>
            <a:pPr lvl="2"/>
            <a:r>
              <a:rPr lang="en-US" sz="3200" dirty="0" smtClean="0"/>
              <a:t>Who needs to make the decision?</a:t>
            </a:r>
          </a:p>
          <a:p>
            <a:pPr lvl="2"/>
            <a:r>
              <a:rPr lang="en-US" sz="3200" dirty="0" smtClean="0"/>
              <a:t>What do you hope to accomplish?</a:t>
            </a:r>
          </a:p>
          <a:p>
            <a:pPr lvl="2"/>
            <a:r>
              <a:rPr lang="en-US" sz="3200" dirty="0" smtClean="0"/>
              <a:t>Why do you need to make the decision?</a:t>
            </a:r>
          </a:p>
          <a:p>
            <a:pPr lvl="2"/>
            <a:r>
              <a:rPr lang="en-US" sz="3200" dirty="0" smtClean="0"/>
              <a:t>When do you need to make the decision?</a:t>
            </a:r>
          </a:p>
          <a:p>
            <a:pPr lvl="2"/>
            <a:endParaRPr lang="en-US" sz="3200" dirty="0" smtClean="0"/>
          </a:p>
          <a:p>
            <a:pPr lvl="2"/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124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Process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68096" lvl="2" indent="0">
              <a:buNone/>
            </a:pPr>
            <a:r>
              <a:rPr lang="en-US" sz="3200" dirty="0"/>
              <a:t>Determine what you need to </a:t>
            </a:r>
            <a:r>
              <a:rPr lang="en-US" sz="3200" dirty="0" smtClean="0"/>
              <a:t>know</a:t>
            </a:r>
          </a:p>
          <a:p>
            <a:pPr lvl="2"/>
            <a:r>
              <a:rPr lang="en-US" sz="3200" dirty="0" smtClean="0"/>
              <a:t>What information will you need?</a:t>
            </a:r>
          </a:p>
          <a:p>
            <a:pPr lvl="2"/>
            <a:r>
              <a:rPr lang="en-US" sz="3200" dirty="0" smtClean="0"/>
              <a:t>Where can you get the information?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442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46</TotalTime>
  <Words>455</Words>
  <Application>Microsoft Office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Corbel</vt:lpstr>
      <vt:lpstr>Wingdings</vt:lpstr>
      <vt:lpstr>Wingdings 2</vt:lpstr>
      <vt:lpstr>Wingdings 3</vt:lpstr>
      <vt:lpstr>Module</vt:lpstr>
      <vt:lpstr>Making Decisions</vt:lpstr>
      <vt:lpstr>Decision Making</vt:lpstr>
      <vt:lpstr>Who is involved?</vt:lpstr>
      <vt:lpstr>Minimum Input</vt:lpstr>
      <vt:lpstr>Moderate Input</vt:lpstr>
      <vt:lpstr>Maximum Input</vt:lpstr>
      <vt:lpstr>Decision Making Process</vt:lpstr>
      <vt:lpstr>Decision Making Process (cont.)</vt:lpstr>
      <vt:lpstr>Decision Making Process (cont.)</vt:lpstr>
      <vt:lpstr>Decision Making Process (cont.)</vt:lpstr>
      <vt:lpstr>Decision Making Process (cont.)</vt:lpstr>
      <vt:lpstr>Decision Making Process (cont.)</vt:lpstr>
      <vt:lpstr>Decision Making Process (cont.)</vt:lpstr>
      <vt:lpstr>Decision Making Process (cont.)</vt:lpstr>
      <vt:lpstr>Decision Making Process (cont.)</vt:lpstr>
      <vt:lpstr>Decision Making Process (cont.)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Decisions</dc:title>
  <dc:creator>F141</dc:creator>
  <cp:lastModifiedBy>Marty Hawkins</cp:lastModifiedBy>
  <cp:revision>5</cp:revision>
  <dcterms:created xsi:type="dcterms:W3CDTF">2015-10-05T18:39:37Z</dcterms:created>
  <dcterms:modified xsi:type="dcterms:W3CDTF">2016-10-13T16:56:45Z</dcterms:modified>
</cp:coreProperties>
</file>